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2" r:id="rId2"/>
    <p:sldId id="256" r:id="rId3"/>
    <p:sldId id="331" r:id="rId4"/>
    <p:sldId id="321" r:id="rId5"/>
    <p:sldId id="298" r:id="rId6"/>
    <p:sldId id="299" r:id="rId7"/>
    <p:sldId id="304" r:id="rId8"/>
    <p:sldId id="323" r:id="rId9"/>
    <p:sldId id="324" r:id="rId10"/>
    <p:sldId id="325" r:id="rId11"/>
    <p:sldId id="326" r:id="rId12"/>
    <p:sldId id="327" r:id="rId13"/>
    <p:sldId id="328" r:id="rId14"/>
    <p:sldId id="322" r:id="rId15"/>
    <p:sldId id="333" r:id="rId16"/>
    <p:sldId id="334" r:id="rId17"/>
    <p:sldId id="336" r:id="rId18"/>
    <p:sldId id="337" r:id="rId19"/>
    <p:sldId id="338" r:id="rId20"/>
    <p:sldId id="335" r:id="rId21"/>
    <p:sldId id="340" r:id="rId22"/>
    <p:sldId id="339" r:id="rId23"/>
    <p:sldId id="329" r:id="rId24"/>
    <p:sldId id="341" r:id="rId25"/>
    <p:sldId id="29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5ACBF0"/>
          </p15:clr>
        </p15:guide>
        <p15:guide id="2" pos="3840" userDrawn="1">
          <p15:clr>
            <a:srgbClr val="5ACBF0"/>
          </p15:clr>
        </p15:guide>
        <p15:guide id="3" orient="horz" pos="3952" userDrawn="1">
          <p15:clr>
            <a:srgbClr val="5ACBF0"/>
          </p15:clr>
        </p15:guide>
        <p15:guide id="4" pos="461" userDrawn="1">
          <p15:clr>
            <a:srgbClr val="5ACBF0"/>
          </p15:clr>
        </p15:guide>
        <p15:guide id="5" pos="7123" userDrawn="1">
          <p15:clr>
            <a:srgbClr val="5ACBF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shukexuexiehui@outlook.com" initials="y" lastIdx="1" clrIdx="0">
    <p:extLst>
      <p:ext uri="{19B8F6BF-5375-455C-9EA6-DF929625EA0E}">
        <p15:presenceInfo xmlns:p15="http://schemas.microsoft.com/office/powerpoint/2012/main" userId="82eb2fa812698f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BE1FC"/>
    <a:srgbClr val="306CF6"/>
    <a:srgbClr val="00B0F0"/>
    <a:srgbClr val="E6E6E6"/>
    <a:srgbClr val="C7D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09" y="62"/>
      </p:cViewPr>
      <p:guideLst>
        <p:guide orient="horz" pos="459"/>
        <p:guide pos="3840"/>
        <p:guide orient="horz" pos="3952"/>
        <p:guide pos="461"/>
        <p:guide pos="71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375B-645A-4B83-93EC-8A3A766EDBB5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F8934-6CED-46F5-B7D3-6CA103631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9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902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035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623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932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735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689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732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230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536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59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4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669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635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224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815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56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03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672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362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136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338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03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54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431F81-BA05-4D9F-989B-53DFD02D5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A300C4-B498-442F-B1C6-197FDEA27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3A3BE2-8086-4E35-8247-F3B09E42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7C54C2-2220-4FDD-96AF-9F2C86CF4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66BEA1-0B68-49F4-8126-59565AC6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0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CA318F-0DBF-45E0-90D5-136565C5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E66812-0B9A-4A58-9468-3979E993C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2063B-907C-413F-A4CE-E212B780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6F4393-2C42-42FA-9D36-F7E9965D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87D32D-23B5-4784-9609-51F0849B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58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6E22797-C0B6-4915-BE78-CC807812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7F8D00-25E2-40C5-AA11-F5279C1C5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08FE1-BE88-465D-9061-F051E05E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AC08D0-E6F2-4C52-8BB3-CABA848B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822A45-3FF8-497B-AD7A-C0DF0AAB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3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EE2D9A-4D63-4D13-A938-865B890B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15C652-FB6D-4495-99FD-2CF2020CD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C848E5-5D6E-4B21-AFBD-952EF8C2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EE4833-B907-4159-A907-3691E9E3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82C599-96CF-4E8C-A960-9EB4F44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6E2D6A-7332-4D52-8A5F-66620CAF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43D52C-39BC-47AE-94CD-82CF9F243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1D092A-098E-4DFD-A138-477181FF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A43998-55BA-47E6-AB26-6413B7199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0C8F9A-AAE2-40E4-9C2C-D3BE5046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67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DC815C-4CE7-4F66-A70D-4753DBFF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2951DC-6215-49AA-8B6B-B829990ED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49AB4A-4D4A-45A9-A091-70A598675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3F77B3-E445-439B-B723-4B707188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B086ED-AEEF-43C3-8BC0-9EF627F3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7B25D9-9CEC-4C27-A193-6CF1EE9B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15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DB74B-24B7-445E-8B3F-4E4D74C5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27FBAD-0D46-4C08-A221-09125D7EA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CD9D70-8FFD-4392-BF95-9293BCB5A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806D686-42CE-4877-80D0-B4686DE44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6B477F6-2BE7-4B9E-B669-E29E1B86B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FFC983-EFEE-46CC-850B-01EDAAB60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3B2FA5-AF66-4B87-837F-F3DF17CD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88DD6F-BE62-4CC5-AEB3-3D0D52CA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32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2852F3-25C1-4ADC-8A86-BFE3D27D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F848D5A-7F32-4011-B8FC-971B46E4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0842A71-7C0B-4400-8D31-D229FCAD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92718B7-ABF8-4E0C-AA99-94641EA4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F73DF8-7CCC-4698-9827-C6AF8134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652457A-EA83-4AD5-B047-AAFE3B79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39BB5E-FD23-40A8-B01B-61890AA4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3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521B09-306A-4124-8DC0-3227907A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8ABA44-D5EC-49FE-9B83-C953435D8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9A97F0-CB04-4B7F-9B57-4533A970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107A36-2157-4995-8B3D-4748C8C9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BFA846-AA4D-4977-A954-A271B57C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B3FF89-200A-4DDF-B0BC-A5707640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27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E6B33F-F7AC-453B-BEB1-6A8CF22F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1E8E558-CE0D-4D89-AA9D-4AB1629AD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4FECB9-4A72-4D16-AEA7-BC7E1842C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61F43C-7AF4-4330-B3B2-F016011E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7311BE-13A1-47A3-99B1-00853496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F945F3-B6AF-4A0C-9B18-ABA257A9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C0D0E65-3A2E-4AA5-91F0-0304C02C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BA7F7A-4A94-45E3-B544-11D818100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DC294F-BDDF-4EEE-8C8C-646191F1C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8761-A14E-4E6E-B19C-D0ABAA7747FF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4A6414-4759-48C2-AB98-5DF25A49E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1D8F7A-B643-4CD8-BFB7-45FB062CA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17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C0DE529-6213-46B7-9F48-535B83BB2E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4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A8D9DCE4-CE39-4E8C-BDD2-AE3F624E5E31}"/>
              </a:ext>
            </a:extLst>
          </p:cNvPr>
          <p:cNvSpPr txBox="1"/>
          <p:nvPr/>
        </p:nvSpPr>
        <p:spPr>
          <a:xfrm>
            <a:off x="4284463" y="662442"/>
            <a:ext cx="353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、科研部门通过审核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2AC16C6-3557-48ED-A8F1-7D3CE9BD5A82}"/>
              </a:ext>
            </a:extLst>
          </p:cNvPr>
          <p:cNvGrpSpPr/>
          <p:nvPr/>
        </p:nvGrpSpPr>
        <p:grpSpPr>
          <a:xfrm>
            <a:off x="4168507" y="955226"/>
            <a:ext cx="3854985" cy="315231"/>
            <a:chOff x="4336755" y="812400"/>
            <a:chExt cx="3854985" cy="315231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01E5DE2-928D-48B5-915B-418B645BFEDE}"/>
                </a:ext>
              </a:extLst>
            </p:cNvPr>
            <p:cNvGrpSpPr/>
            <p:nvPr/>
          </p:nvGrpSpPr>
          <p:grpSpPr>
            <a:xfrm>
              <a:off x="4336755" y="812400"/>
              <a:ext cx="425503" cy="315231"/>
              <a:chOff x="4679897" y="637140"/>
              <a:chExt cx="425503" cy="315231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FC4B18A6-890E-49E0-8698-91BBC958170C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48E4C2CA-523D-405A-A0E7-9F470BD915F4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BE2D8121-7D9B-41BD-9ADA-97371668618E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18A895A4-5FB0-489C-BA15-B03AACC0C99C}"/>
                </a:ext>
              </a:extLst>
            </p:cNvPr>
            <p:cNvGrpSpPr/>
            <p:nvPr/>
          </p:nvGrpSpPr>
          <p:grpSpPr>
            <a:xfrm flipH="1">
              <a:off x="7766237" y="812400"/>
              <a:ext cx="425503" cy="315231"/>
              <a:chOff x="4679897" y="637140"/>
              <a:chExt cx="425503" cy="315231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1FDB7A06-051D-48AD-AC09-A140D1F695CB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F946712A-1224-4317-B3A9-2F19DED41162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D74FD3F5-904D-4887-972E-8B36DAA599BF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2716B0C-5C4A-4C6F-8B7C-D50011D78D7E}"/>
              </a:ext>
            </a:extLst>
          </p:cNvPr>
          <p:cNvGrpSpPr/>
          <p:nvPr/>
        </p:nvGrpSpPr>
        <p:grpSpPr>
          <a:xfrm>
            <a:off x="3551003" y="1692698"/>
            <a:ext cx="7818798" cy="4765511"/>
            <a:chOff x="3551003" y="1692698"/>
            <a:chExt cx="7818798" cy="4765511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496167D-5D8C-4EF2-92C3-83B643C74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003" y="4171511"/>
              <a:ext cx="7754551" cy="22866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箭头: 右 39">
              <a:extLst>
                <a:ext uri="{FF2B5EF4-FFF2-40B4-BE49-F238E27FC236}">
                  <a16:creationId xmlns:a16="http://schemas.microsoft.com/office/drawing/2014/main" id="{5AB7FCD8-30BF-43F4-8A0D-433E229617FF}"/>
                </a:ext>
              </a:extLst>
            </p:cNvPr>
            <p:cNvSpPr/>
            <p:nvPr/>
          </p:nvSpPr>
          <p:spPr>
            <a:xfrm rot="5400000">
              <a:off x="7305251" y="3954239"/>
              <a:ext cx="318028" cy="30697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85B05D9-57F4-4274-8CA4-3DB9303D0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003" y="1692698"/>
              <a:ext cx="7818798" cy="21863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7985593-C9B3-42A1-BFDC-097E029EC629}"/>
              </a:ext>
            </a:extLst>
          </p:cNvPr>
          <p:cNvGrpSpPr/>
          <p:nvPr/>
        </p:nvGrpSpPr>
        <p:grpSpPr>
          <a:xfrm>
            <a:off x="886446" y="1455938"/>
            <a:ext cx="2371659" cy="4572000"/>
            <a:chOff x="886446" y="1455938"/>
            <a:chExt cx="2371659" cy="4572000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EFE0A759-2BDC-4301-A5AD-C0E02E705544}"/>
                </a:ext>
              </a:extLst>
            </p:cNvPr>
            <p:cNvSpPr txBox="1"/>
            <p:nvPr/>
          </p:nvSpPr>
          <p:spPr>
            <a:xfrm>
              <a:off x="1345240" y="1757543"/>
              <a:ext cx="1451226" cy="4243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    科研部门审核通过后会出现下载</a:t>
              </a:r>
              <a:r>
                <a: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PDF</a:t>
              </a: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盖章   的按钮，申报人下载</a:t>
              </a:r>
              <a:r>
                <a: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PDF</a:t>
              </a: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打印， 通过科研单位盖章后 ，再回到此页面，将盖章后的文件扫描成</a:t>
              </a:r>
              <a:r>
                <a:rPr lang="en-US" altLang="zh-CN" sz="1400" dirty="0"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PDF</a:t>
              </a: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文件上传、提交、待科研部门审核。</a:t>
              </a:r>
            </a:p>
            <a:p>
              <a:pPr algn="just" hangingPunct="0">
                <a:lnSpc>
                  <a:spcPct val="150000"/>
                </a:lnSpc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9" name="对话气泡: 椭圆形 18">
              <a:extLst>
                <a:ext uri="{FF2B5EF4-FFF2-40B4-BE49-F238E27FC236}">
                  <a16:creationId xmlns:a16="http://schemas.microsoft.com/office/drawing/2014/main" id="{6CD26FDF-BABA-4DAA-8165-CA949AD28CA3}"/>
                </a:ext>
              </a:extLst>
            </p:cNvPr>
            <p:cNvSpPr/>
            <p:nvPr/>
          </p:nvSpPr>
          <p:spPr>
            <a:xfrm>
              <a:off x="886446" y="1455938"/>
              <a:ext cx="2371659" cy="4572000"/>
            </a:xfrm>
            <a:prstGeom prst="wedgeEllipseCallout">
              <a:avLst>
                <a:gd name="adj1" fmla="val 61144"/>
                <a:gd name="adj2" fmla="val -290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DB201C5D-FF50-4BA4-9186-48D8E5D3E69B}"/>
              </a:ext>
            </a:extLst>
          </p:cNvPr>
          <p:cNvSpPr txBox="1"/>
          <p:nvPr/>
        </p:nvSpPr>
        <p:spPr>
          <a:xfrm>
            <a:off x="2796466" y="6523550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solidFill>
                  <a:schemeClr val="accent1">
                    <a:lumMod val="40000"/>
                    <a:lumOff val="6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申报管理系统应用说明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49D45F3-78DF-4885-9C37-834234A3F7A1}"/>
              </a:ext>
            </a:extLst>
          </p:cNvPr>
          <p:cNvGrpSpPr/>
          <p:nvPr/>
        </p:nvGrpSpPr>
        <p:grpSpPr>
          <a:xfrm>
            <a:off x="1082015" y="2579890"/>
            <a:ext cx="10027970" cy="3676840"/>
            <a:chOff x="1082015" y="2579890"/>
            <a:chExt cx="10027970" cy="367684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988DEEC-6DD9-493D-BE57-12A67ABD7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015" y="3357442"/>
              <a:ext cx="4414668" cy="289928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1F3F82E-4DCB-45C4-AFA6-D2A74E611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263" y="3357442"/>
              <a:ext cx="4733722" cy="2820539"/>
            </a:xfrm>
            <a:prstGeom prst="rect">
              <a:avLst/>
            </a:prstGeom>
          </p:spPr>
        </p:pic>
        <p:sp>
          <p:nvSpPr>
            <p:cNvPr id="36" name="对话气泡: 椭圆形 35">
              <a:extLst>
                <a:ext uri="{FF2B5EF4-FFF2-40B4-BE49-F238E27FC236}">
                  <a16:creationId xmlns:a16="http://schemas.microsoft.com/office/drawing/2014/main" id="{302F50EA-61F9-44B8-AD6F-1BDB6AF1987B}"/>
                </a:ext>
              </a:extLst>
            </p:cNvPr>
            <p:cNvSpPr/>
            <p:nvPr/>
          </p:nvSpPr>
          <p:spPr>
            <a:xfrm>
              <a:off x="6759053" y="2579890"/>
              <a:ext cx="3755254" cy="648070"/>
            </a:xfrm>
            <a:prstGeom prst="wedgeEllipseCallout">
              <a:avLst>
                <a:gd name="adj1" fmla="val 39924"/>
                <a:gd name="adj2" fmla="val 69349"/>
              </a:avLst>
            </a:prstGeom>
            <a:solidFill>
              <a:srgbClr val="BBE1FC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D999CC7-8875-4FA9-8C1C-347834715E8F}"/>
                </a:ext>
              </a:extLst>
            </p:cNvPr>
            <p:cNvSpPr txBox="1"/>
            <p:nvPr/>
          </p:nvSpPr>
          <p:spPr>
            <a:xfrm>
              <a:off x="7078472" y="2731392"/>
              <a:ext cx="3329303" cy="3450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科研管理部门登录后进入申报系统</a:t>
              </a:r>
            </a:p>
          </p:txBody>
        </p:sp>
        <p:sp>
          <p:nvSpPr>
            <p:cNvPr id="17" name="对话气泡: 椭圆形 16">
              <a:extLst>
                <a:ext uri="{FF2B5EF4-FFF2-40B4-BE49-F238E27FC236}">
                  <a16:creationId xmlns:a16="http://schemas.microsoft.com/office/drawing/2014/main" id="{021FE823-B459-44B9-A21E-E9673E3666F8}"/>
                </a:ext>
              </a:extLst>
            </p:cNvPr>
            <p:cNvSpPr/>
            <p:nvPr/>
          </p:nvSpPr>
          <p:spPr>
            <a:xfrm>
              <a:off x="1411722" y="2600045"/>
              <a:ext cx="3755254" cy="648070"/>
            </a:xfrm>
            <a:prstGeom prst="wedgeEllipseCallout">
              <a:avLst>
                <a:gd name="adj1" fmla="val -35017"/>
                <a:gd name="adj2" fmla="val 73459"/>
              </a:avLst>
            </a:prstGeom>
            <a:solidFill>
              <a:srgbClr val="BBE1FC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8EE31D4-B4CE-4F08-A474-F6DE18B5EAA0}"/>
                </a:ext>
              </a:extLst>
            </p:cNvPr>
            <p:cNvSpPr txBox="1"/>
            <p:nvPr/>
          </p:nvSpPr>
          <p:spPr>
            <a:xfrm>
              <a:off x="1520254" y="2737904"/>
              <a:ext cx="353819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科研管理部门账户由管理员创建下发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BE61CED-876E-4ABE-9645-2E10A62A808B}"/>
              </a:ext>
            </a:extLst>
          </p:cNvPr>
          <p:cNvGrpSpPr/>
          <p:nvPr/>
        </p:nvGrpSpPr>
        <p:grpSpPr>
          <a:xfrm>
            <a:off x="4168507" y="677911"/>
            <a:ext cx="3976851" cy="1038095"/>
            <a:chOff x="4168507" y="677911"/>
            <a:chExt cx="3976851" cy="1038095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A8D9DCE4-CE39-4E8C-BDD2-AE3F624E5E31}"/>
                </a:ext>
              </a:extLst>
            </p:cNvPr>
            <p:cNvSpPr txBox="1"/>
            <p:nvPr/>
          </p:nvSpPr>
          <p:spPr>
            <a:xfrm>
              <a:off x="4326905" y="677911"/>
              <a:ext cx="3538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(</a:t>
              </a: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五</a:t>
              </a:r>
              <a:r>
                <a: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)</a:t>
              </a: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、科研管理部门登录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A2AC16C6-3557-48ED-A8F1-7D3CE9BD5A82}"/>
                </a:ext>
              </a:extLst>
            </p:cNvPr>
            <p:cNvGrpSpPr/>
            <p:nvPr/>
          </p:nvGrpSpPr>
          <p:grpSpPr>
            <a:xfrm>
              <a:off x="4168507" y="955226"/>
              <a:ext cx="3854985" cy="315231"/>
              <a:chOff x="4336755" y="812400"/>
              <a:chExt cx="3854985" cy="315231"/>
            </a:xfrm>
          </p:grpSpPr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701E5DE2-928D-48B5-915B-418B645BFEDE}"/>
                  </a:ext>
                </a:extLst>
              </p:cNvPr>
              <p:cNvGrpSpPr/>
              <p:nvPr/>
            </p:nvGrpSpPr>
            <p:grpSpPr>
              <a:xfrm>
                <a:off x="4336755" y="812400"/>
                <a:ext cx="425503" cy="315231"/>
                <a:chOff x="4679897" y="637140"/>
                <a:chExt cx="425503" cy="315231"/>
              </a:xfrm>
            </p:grpSpPr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FC4B18A6-890E-49E0-8698-91BBC958170C}"/>
                    </a:ext>
                  </a:extLst>
                </p:cNvPr>
                <p:cNvSpPr/>
                <p:nvPr/>
              </p:nvSpPr>
              <p:spPr>
                <a:xfrm>
                  <a:off x="4679897" y="637140"/>
                  <a:ext cx="193178" cy="19317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06CF6">
                        <a:alpha val="64000"/>
                      </a:srgbClr>
                    </a:gs>
                    <a:gs pos="100000">
                      <a:srgbClr val="00B0F0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48E4C2CA-523D-405A-A0E7-9F470BD915F4}"/>
                    </a:ext>
                  </a:extLst>
                </p:cNvPr>
                <p:cNvSpPr/>
                <p:nvPr/>
              </p:nvSpPr>
              <p:spPr>
                <a:xfrm>
                  <a:off x="5026651" y="843142"/>
                  <a:ext cx="78749" cy="787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06CF6">
                        <a:alpha val="64000"/>
                      </a:srgbClr>
                    </a:gs>
                    <a:gs pos="100000">
                      <a:srgbClr val="00B0F0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BE2D8121-7D9B-41BD-9ADA-97371668618E}"/>
                    </a:ext>
                  </a:extLst>
                </p:cNvPr>
                <p:cNvSpPr/>
                <p:nvPr/>
              </p:nvSpPr>
              <p:spPr>
                <a:xfrm>
                  <a:off x="4795511" y="873622"/>
                  <a:ext cx="78749" cy="787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06CF6">
                        <a:alpha val="64000"/>
                      </a:srgbClr>
                    </a:gs>
                    <a:gs pos="100000">
                      <a:srgbClr val="00B0F0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18A895A4-5FB0-489C-BA15-B03AACC0C99C}"/>
                  </a:ext>
                </a:extLst>
              </p:cNvPr>
              <p:cNvGrpSpPr/>
              <p:nvPr/>
            </p:nvGrpSpPr>
            <p:grpSpPr>
              <a:xfrm flipH="1">
                <a:off x="7766237" y="812400"/>
                <a:ext cx="425503" cy="315231"/>
                <a:chOff x="4679897" y="637140"/>
                <a:chExt cx="425503" cy="315231"/>
              </a:xfrm>
            </p:grpSpPr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1FDB7A06-051D-48AD-AC09-A140D1F695CB}"/>
                    </a:ext>
                  </a:extLst>
                </p:cNvPr>
                <p:cNvSpPr/>
                <p:nvPr/>
              </p:nvSpPr>
              <p:spPr>
                <a:xfrm>
                  <a:off x="4679897" y="637140"/>
                  <a:ext cx="193178" cy="19317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06CF6">
                        <a:alpha val="64000"/>
                      </a:srgbClr>
                    </a:gs>
                    <a:gs pos="100000">
                      <a:srgbClr val="00B0F0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F946712A-1224-4317-B3A9-2F19DED41162}"/>
                    </a:ext>
                  </a:extLst>
                </p:cNvPr>
                <p:cNvSpPr/>
                <p:nvPr/>
              </p:nvSpPr>
              <p:spPr>
                <a:xfrm>
                  <a:off x="5026651" y="843142"/>
                  <a:ext cx="78749" cy="787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06CF6">
                        <a:alpha val="64000"/>
                      </a:srgbClr>
                    </a:gs>
                    <a:gs pos="100000">
                      <a:srgbClr val="00B0F0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D74FD3F5-904D-4887-972E-8B36DAA599BF}"/>
                    </a:ext>
                  </a:extLst>
                </p:cNvPr>
                <p:cNvSpPr/>
                <p:nvPr/>
              </p:nvSpPr>
              <p:spPr>
                <a:xfrm>
                  <a:off x="4795511" y="873622"/>
                  <a:ext cx="78749" cy="787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06CF6">
                        <a:alpha val="64000"/>
                      </a:srgbClr>
                    </a:gs>
                    <a:gs pos="100000">
                      <a:srgbClr val="00B0F0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750DB6A-10EE-460B-88BE-CDE2700D3B02}"/>
                </a:ext>
              </a:extLst>
            </p:cNvPr>
            <p:cNvSpPr txBox="1"/>
            <p:nvPr/>
          </p:nvSpPr>
          <p:spPr>
            <a:xfrm>
              <a:off x="4607168" y="1377452"/>
              <a:ext cx="353819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30C4E2F6-1C15-4CFA-8385-17F2B64B557B}"/>
              </a:ext>
            </a:extLst>
          </p:cNvPr>
          <p:cNvSpPr txBox="1"/>
          <p:nvPr/>
        </p:nvSpPr>
        <p:spPr>
          <a:xfrm>
            <a:off x="2735194" y="6492351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solidFill>
                  <a:schemeClr val="accent1">
                    <a:lumMod val="40000"/>
                    <a:lumOff val="6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08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58EE31D4-B4CE-4F08-A474-F6DE18B5EAA0}"/>
              </a:ext>
            </a:extLst>
          </p:cNvPr>
          <p:cNvSpPr txBox="1"/>
          <p:nvPr/>
        </p:nvSpPr>
        <p:spPr>
          <a:xfrm>
            <a:off x="3215546" y="2175646"/>
            <a:ext cx="6106007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项目管理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-&gt;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申报审核 申报人申报的项目 点击详情进行查看审核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8D9DCE4-CE39-4E8C-BDD2-AE3F624E5E31}"/>
              </a:ext>
            </a:extLst>
          </p:cNvPr>
          <p:cNvSpPr txBox="1"/>
          <p:nvPr/>
        </p:nvSpPr>
        <p:spPr>
          <a:xfrm>
            <a:off x="4281224" y="784688"/>
            <a:ext cx="354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六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、科研管理部门项目审核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2AC16C6-3557-48ED-A8F1-7D3CE9BD5A82}"/>
              </a:ext>
            </a:extLst>
          </p:cNvPr>
          <p:cNvGrpSpPr/>
          <p:nvPr/>
        </p:nvGrpSpPr>
        <p:grpSpPr>
          <a:xfrm>
            <a:off x="4074331" y="984743"/>
            <a:ext cx="4043338" cy="315231"/>
            <a:chOff x="4336755" y="812400"/>
            <a:chExt cx="3854985" cy="315231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01E5DE2-928D-48B5-915B-418B645BFEDE}"/>
                </a:ext>
              </a:extLst>
            </p:cNvPr>
            <p:cNvGrpSpPr/>
            <p:nvPr/>
          </p:nvGrpSpPr>
          <p:grpSpPr>
            <a:xfrm>
              <a:off x="4336755" y="812400"/>
              <a:ext cx="425503" cy="315231"/>
              <a:chOff x="4679897" y="637140"/>
              <a:chExt cx="425503" cy="315231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FC4B18A6-890E-49E0-8698-91BBC958170C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48E4C2CA-523D-405A-A0E7-9F470BD915F4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BE2D8121-7D9B-41BD-9ADA-97371668618E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18A895A4-5FB0-489C-BA15-B03AACC0C99C}"/>
                </a:ext>
              </a:extLst>
            </p:cNvPr>
            <p:cNvGrpSpPr/>
            <p:nvPr/>
          </p:nvGrpSpPr>
          <p:grpSpPr>
            <a:xfrm flipH="1">
              <a:off x="7766237" y="812400"/>
              <a:ext cx="425503" cy="315231"/>
              <a:chOff x="4679897" y="637140"/>
              <a:chExt cx="425503" cy="315231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1FDB7A06-051D-48AD-AC09-A140D1F695CB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F946712A-1224-4317-B3A9-2F19DED41162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D74FD3F5-904D-4887-972E-8B36DAA599BF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9127F041-E036-4C50-A37C-DEC653B2D0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48" y="3042053"/>
            <a:ext cx="10306716" cy="3269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9031AC8-AF90-46AC-8079-8A1DF22B5ED1}"/>
              </a:ext>
            </a:extLst>
          </p:cNvPr>
          <p:cNvSpPr txBox="1"/>
          <p:nvPr/>
        </p:nvSpPr>
        <p:spPr>
          <a:xfrm>
            <a:off x="2735194" y="6492351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solidFill>
                  <a:schemeClr val="accent1">
                    <a:lumMod val="40000"/>
                    <a:lumOff val="6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75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CD999CC7-8875-4FA9-8C1C-347834715E8F}"/>
              </a:ext>
            </a:extLst>
          </p:cNvPr>
          <p:cNvSpPr txBox="1"/>
          <p:nvPr/>
        </p:nvSpPr>
        <p:spPr>
          <a:xfrm>
            <a:off x="4503717" y="1854768"/>
            <a:ext cx="3449419" cy="100860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点击同意申报 或者退回修改。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退回修改，申报人重新修改。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科研管理经审核合格后  </a:t>
            </a: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同意申报</a:t>
            </a:r>
            <a:endParaRPr lang="en-US" altLang="zh-CN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8D9DCE4-CE39-4E8C-BDD2-AE3F624E5E31}"/>
              </a:ext>
            </a:extLst>
          </p:cNvPr>
          <p:cNvSpPr txBox="1"/>
          <p:nvPr/>
        </p:nvSpPr>
        <p:spPr>
          <a:xfrm>
            <a:off x="4325006" y="740470"/>
            <a:ext cx="3614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六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、科研管理部门项目审核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2AC16C6-3557-48ED-A8F1-7D3CE9BD5A82}"/>
              </a:ext>
            </a:extLst>
          </p:cNvPr>
          <p:cNvGrpSpPr/>
          <p:nvPr/>
        </p:nvGrpSpPr>
        <p:grpSpPr>
          <a:xfrm>
            <a:off x="3852909" y="964596"/>
            <a:ext cx="4277115" cy="315231"/>
            <a:chOff x="4336755" y="812400"/>
            <a:chExt cx="3854985" cy="315231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01E5DE2-928D-48B5-915B-418B645BFEDE}"/>
                </a:ext>
              </a:extLst>
            </p:cNvPr>
            <p:cNvGrpSpPr/>
            <p:nvPr/>
          </p:nvGrpSpPr>
          <p:grpSpPr>
            <a:xfrm>
              <a:off x="4336755" y="812400"/>
              <a:ext cx="425503" cy="315231"/>
              <a:chOff x="4679897" y="637140"/>
              <a:chExt cx="425503" cy="315231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FC4B18A6-890E-49E0-8698-91BBC958170C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48E4C2CA-523D-405A-A0E7-9F470BD915F4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BE2D8121-7D9B-41BD-9ADA-97371668618E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18A895A4-5FB0-489C-BA15-B03AACC0C99C}"/>
                </a:ext>
              </a:extLst>
            </p:cNvPr>
            <p:cNvGrpSpPr/>
            <p:nvPr/>
          </p:nvGrpSpPr>
          <p:grpSpPr>
            <a:xfrm flipH="1">
              <a:off x="7766237" y="812400"/>
              <a:ext cx="425503" cy="315231"/>
              <a:chOff x="4679897" y="637140"/>
              <a:chExt cx="425503" cy="315231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1FDB7A06-051D-48AD-AC09-A140D1F695CB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F946712A-1224-4317-B3A9-2F19DED41162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D74FD3F5-904D-4887-972E-8B36DAA599BF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BE8B940A-8534-4A56-AB39-00CAF0B4F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15" y="2916512"/>
            <a:ext cx="8743024" cy="34243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星形: 五角 8">
            <a:extLst>
              <a:ext uri="{FF2B5EF4-FFF2-40B4-BE49-F238E27FC236}">
                <a16:creationId xmlns:a16="http://schemas.microsoft.com/office/drawing/2014/main" id="{58672AD4-5E8D-4854-AFB1-E165128172A8}"/>
              </a:ext>
            </a:extLst>
          </p:cNvPr>
          <p:cNvSpPr/>
          <p:nvPr/>
        </p:nvSpPr>
        <p:spPr>
          <a:xfrm>
            <a:off x="4283418" y="1953086"/>
            <a:ext cx="153576" cy="1509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星形: 五角 23">
            <a:extLst>
              <a:ext uri="{FF2B5EF4-FFF2-40B4-BE49-F238E27FC236}">
                <a16:creationId xmlns:a16="http://schemas.microsoft.com/office/drawing/2014/main" id="{87D3F6A9-8600-4C19-92A1-3D435435929B}"/>
              </a:ext>
            </a:extLst>
          </p:cNvPr>
          <p:cNvSpPr/>
          <p:nvPr/>
        </p:nvSpPr>
        <p:spPr>
          <a:xfrm>
            <a:off x="4265096" y="2290462"/>
            <a:ext cx="153576" cy="1509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星形: 五角 25">
            <a:extLst>
              <a:ext uri="{FF2B5EF4-FFF2-40B4-BE49-F238E27FC236}">
                <a16:creationId xmlns:a16="http://schemas.microsoft.com/office/drawing/2014/main" id="{B564678F-86F9-4A24-81A2-E30CD61C6819}"/>
              </a:ext>
            </a:extLst>
          </p:cNvPr>
          <p:cNvSpPr/>
          <p:nvPr/>
        </p:nvSpPr>
        <p:spPr>
          <a:xfrm>
            <a:off x="4281224" y="2579136"/>
            <a:ext cx="153576" cy="1509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9A5F82E-ADAE-4D69-9615-5CA9406D4215}"/>
              </a:ext>
            </a:extLst>
          </p:cNvPr>
          <p:cNvSpPr txBox="1"/>
          <p:nvPr/>
        </p:nvSpPr>
        <p:spPr>
          <a:xfrm>
            <a:off x="2735194" y="6492351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solidFill>
                  <a:schemeClr val="accent1">
                    <a:lumMod val="40000"/>
                    <a:lumOff val="6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99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ADFE98C1-84DC-4F49-AC6F-3A84939BF205}"/>
              </a:ext>
            </a:extLst>
          </p:cNvPr>
          <p:cNvSpPr/>
          <p:nvPr/>
        </p:nvSpPr>
        <p:spPr>
          <a:xfrm>
            <a:off x="0" y="5613721"/>
            <a:ext cx="12192000" cy="1394752"/>
          </a:xfrm>
          <a:custGeom>
            <a:avLst/>
            <a:gdLst>
              <a:gd name="connsiteX0" fmla="*/ 0 w 12192000"/>
              <a:gd name="connsiteY0" fmla="*/ 0 h 751229"/>
              <a:gd name="connsiteX1" fmla="*/ 136358 w 12192000"/>
              <a:gd name="connsiteY1" fmla="*/ 21368 h 751229"/>
              <a:gd name="connsiteX2" fmla="*/ 6096000 w 12192000"/>
              <a:gd name="connsiteY2" fmla="*/ 436130 h 751229"/>
              <a:gd name="connsiteX3" fmla="*/ 12055642 w 12192000"/>
              <a:gd name="connsiteY3" fmla="*/ 21368 h 751229"/>
              <a:gd name="connsiteX4" fmla="*/ 12192000 w 12192000"/>
              <a:gd name="connsiteY4" fmla="*/ 0 h 751229"/>
              <a:gd name="connsiteX5" fmla="*/ 12192000 w 12192000"/>
              <a:gd name="connsiteY5" fmla="*/ 751229 h 751229"/>
              <a:gd name="connsiteX6" fmla="*/ 0 w 12192000"/>
              <a:gd name="connsiteY6" fmla="*/ 751229 h 75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751229">
                <a:moveTo>
                  <a:pt x="0" y="0"/>
                </a:moveTo>
                <a:lnTo>
                  <a:pt x="136358" y="21368"/>
                </a:lnTo>
                <a:cubicBezTo>
                  <a:pt x="1939240" y="287173"/>
                  <a:pt x="3960768" y="436130"/>
                  <a:pt x="6096000" y="436130"/>
                </a:cubicBezTo>
                <a:cubicBezTo>
                  <a:pt x="8231233" y="436130"/>
                  <a:pt x="10252761" y="287173"/>
                  <a:pt x="12055642" y="21368"/>
                </a:cubicBezTo>
                <a:lnTo>
                  <a:pt x="12192000" y="0"/>
                </a:lnTo>
                <a:lnTo>
                  <a:pt x="12192000" y="751229"/>
                </a:lnTo>
                <a:lnTo>
                  <a:pt x="0" y="751229"/>
                </a:lnTo>
                <a:close/>
              </a:path>
            </a:pathLst>
          </a:custGeom>
          <a:solidFill>
            <a:srgbClr val="E6E6E6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B365824B-2A8A-4F08-9E6E-F7F76EFF8091}"/>
              </a:ext>
            </a:extLst>
          </p:cNvPr>
          <p:cNvSpPr/>
          <p:nvPr/>
        </p:nvSpPr>
        <p:spPr>
          <a:xfrm>
            <a:off x="193430" y="-2543017"/>
            <a:ext cx="11805140" cy="11805138"/>
          </a:xfrm>
          <a:prstGeom prst="ellipse">
            <a:avLst/>
          </a:prstGeom>
          <a:noFill/>
          <a:ln>
            <a:gradFill>
              <a:gsLst>
                <a:gs pos="100000">
                  <a:schemeClr val="accent1">
                    <a:lumMod val="5000"/>
                    <a:lumOff val="95000"/>
                    <a:alpha val="34000"/>
                  </a:schemeClr>
                </a:gs>
                <a:gs pos="0">
                  <a:schemeClr val="bg1">
                    <a:lumMod val="65000"/>
                    <a:alpha val="56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0B4B511-4B16-47E4-BE45-0DAE54898C44}"/>
              </a:ext>
            </a:extLst>
          </p:cNvPr>
          <p:cNvSpPr/>
          <p:nvPr/>
        </p:nvSpPr>
        <p:spPr>
          <a:xfrm>
            <a:off x="0" y="5760721"/>
            <a:ext cx="12192000" cy="1097282"/>
          </a:xfrm>
          <a:custGeom>
            <a:avLst/>
            <a:gdLst>
              <a:gd name="connsiteX0" fmla="*/ 0 w 12192000"/>
              <a:gd name="connsiteY0" fmla="*/ 0 h 751229"/>
              <a:gd name="connsiteX1" fmla="*/ 136358 w 12192000"/>
              <a:gd name="connsiteY1" fmla="*/ 21368 h 751229"/>
              <a:gd name="connsiteX2" fmla="*/ 6096000 w 12192000"/>
              <a:gd name="connsiteY2" fmla="*/ 436130 h 751229"/>
              <a:gd name="connsiteX3" fmla="*/ 12055642 w 12192000"/>
              <a:gd name="connsiteY3" fmla="*/ 21368 h 751229"/>
              <a:gd name="connsiteX4" fmla="*/ 12192000 w 12192000"/>
              <a:gd name="connsiteY4" fmla="*/ 0 h 751229"/>
              <a:gd name="connsiteX5" fmla="*/ 12192000 w 12192000"/>
              <a:gd name="connsiteY5" fmla="*/ 751229 h 751229"/>
              <a:gd name="connsiteX6" fmla="*/ 0 w 12192000"/>
              <a:gd name="connsiteY6" fmla="*/ 751229 h 75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751229">
                <a:moveTo>
                  <a:pt x="0" y="0"/>
                </a:moveTo>
                <a:lnTo>
                  <a:pt x="136358" y="21368"/>
                </a:lnTo>
                <a:cubicBezTo>
                  <a:pt x="1939240" y="287173"/>
                  <a:pt x="3960768" y="436130"/>
                  <a:pt x="6096000" y="436130"/>
                </a:cubicBezTo>
                <a:cubicBezTo>
                  <a:pt x="8231233" y="436130"/>
                  <a:pt x="10252761" y="287173"/>
                  <a:pt x="12055642" y="21368"/>
                </a:cubicBezTo>
                <a:lnTo>
                  <a:pt x="12192000" y="0"/>
                </a:lnTo>
                <a:lnTo>
                  <a:pt x="12192000" y="751229"/>
                </a:lnTo>
                <a:lnTo>
                  <a:pt x="0" y="751229"/>
                </a:lnTo>
                <a:close/>
              </a:path>
            </a:pathLst>
          </a:custGeom>
          <a:solidFill>
            <a:srgbClr val="306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366F2CD9-E089-48D0-BFAB-D7E715B5BBC9}"/>
              </a:ext>
            </a:extLst>
          </p:cNvPr>
          <p:cNvGrpSpPr/>
          <p:nvPr/>
        </p:nvGrpSpPr>
        <p:grpSpPr>
          <a:xfrm flipV="1">
            <a:off x="8416167" y="814828"/>
            <a:ext cx="1974904" cy="211428"/>
            <a:chOff x="8032830" y="5254910"/>
            <a:chExt cx="2465406" cy="300938"/>
          </a:xfrm>
        </p:grpSpPr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D786C333-F858-4F9B-BE45-67BA5BA35B87}"/>
                </a:ext>
              </a:extLst>
            </p:cNvPr>
            <p:cNvSpPr/>
            <p:nvPr/>
          </p:nvSpPr>
          <p:spPr>
            <a:xfrm flipH="1">
              <a:off x="8032830" y="5370653"/>
              <a:ext cx="1967695" cy="1851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306CF6">
                    <a:alpha val="64000"/>
                  </a:srgbClr>
                </a:gs>
                <a:gs pos="79000">
                  <a:srgbClr val="00B0F0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4182DEC3-2D68-47EC-9B2F-B225DE8CAEAB}"/>
                </a:ext>
              </a:extLst>
            </p:cNvPr>
            <p:cNvSpPr/>
            <p:nvPr/>
          </p:nvSpPr>
          <p:spPr>
            <a:xfrm flipH="1">
              <a:off x="8530540" y="5254910"/>
              <a:ext cx="1967696" cy="578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306CF6">
                    <a:alpha val="64000"/>
                  </a:srgbClr>
                </a:gs>
                <a:gs pos="79000">
                  <a:srgbClr val="00B0F0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DEDC78B7-C392-43D0-B461-F008A53C2DA8}"/>
              </a:ext>
            </a:extLst>
          </p:cNvPr>
          <p:cNvGrpSpPr/>
          <p:nvPr/>
        </p:nvGrpSpPr>
        <p:grpSpPr>
          <a:xfrm flipH="1" flipV="1">
            <a:off x="2280802" y="835155"/>
            <a:ext cx="1974904" cy="211431"/>
            <a:chOff x="8032830" y="5254906"/>
            <a:chExt cx="2465406" cy="300942"/>
          </a:xfrm>
        </p:grpSpPr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923C2B67-8AF2-411E-AA3F-482990377FD7}"/>
                </a:ext>
              </a:extLst>
            </p:cNvPr>
            <p:cNvSpPr/>
            <p:nvPr/>
          </p:nvSpPr>
          <p:spPr>
            <a:xfrm flipH="1">
              <a:off x="8032830" y="5370653"/>
              <a:ext cx="1967695" cy="1851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306CF6">
                    <a:alpha val="64000"/>
                  </a:srgbClr>
                </a:gs>
                <a:gs pos="79000">
                  <a:srgbClr val="00B0F0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BC2F2B5B-CBE8-4A14-8398-F7DDA542E594}"/>
                </a:ext>
              </a:extLst>
            </p:cNvPr>
            <p:cNvSpPr/>
            <p:nvPr/>
          </p:nvSpPr>
          <p:spPr>
            <a:xfrm flipH="1">
              <a:off x="8530541" y="5254906"/>
              <a:ext cx="1967695" cy="5787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306CF6">
                    <a:alpha val="64000"/>
                  </a:srgbClr>
                </a:gs>
                <a:gs pos="79000">
                  <a:srgbClr val="00B0F0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991BDDC6-A37B-4D6F-BE8F-8B0072E6BF42}"/>
              </a:ext>
            </a:extLst>
          </p:cNvPr>
          <p:cNvSpPr txBox="1"/>
          <p:nvPr/>
        </p:nvSpPr>
        <p:spPr>
          <a:xfrm>
            <a:off x="4178761" y="577044"/>
            <a:ext cx="446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2000" dirty="0">
                <a:solidFill>
                  <a:srgbClr val="0070C0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二、结项流程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54D4664-A1E7-4E90-A386-BDF44555EF63}"/>
              </a:ext>
            </a:extLst>
          </p:cNvPr>
          <p:cNvSpPr txBox="1"/>
          <p:nvPr/>
        </p:nvSpPr>
        <p:spPr>
          <a:xfrm>
            <a:off x="2735194" y="6492351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EAD1B3E-EAA6-4881-9289-5B5F55C5A946}"/>
              </a:ext>
            </a:extLst>
          </p:cNvPr>
          <p:cNvSpPr txBox="1"/>
          <p:nvPr/>
        </p:nvSpPr>
        <p:spPr>
          <a:xfrm>
            <a:off x="1255243" y="1937018"/>
            <a:ext cx="571722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一．申请人：</a:t>
            </a:r>
          </a:p>
          <a:p>
            <a:r>
              <a:rPr lang="zh-CN" altLang="en-US" sz="16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	填写结项</a:t>
            </a:r>
          </a:p>
          <a:p>
            <a:r>
              <a:rPr lang="zh-CN" altLang="en-US" sz="16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	提交给科研单位</a:t>
            </a:r>
          </a:p>
          <a:p>
            <a:r>
              <a:rPr lang="zh-CN" altLang="en-US" sz="16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二．科研管理单位：</a:t>
            </a:r>
          </a:p>
          <a:p>
            <a:r>
              <a:rPr lang="zh-CN" altLang="en-US" sz="16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	同意结项</a:t>
            </a:r>
          </a:p>
          <a:p>
            <a:r>
              <a:rPr lang="zh-CN" altLang="en-US" sz="16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	退回修改，申请人重新修改后提交</a:t>
            </a:r>
          </a:p>
          <a:p>
            <a:r>
              <a:rPr lang="zh-CN" altLang="en-US" sz="16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              （如果同意结项，走下方流程）</a:t>
            </a:r>
          </a:p>
          <a:p>
            <a:r>
              <a:rPr lang="zh-CN" altLang="en-US" sz="16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三．申请人：</a:t>
            </a:r>
          </a:p>
          <a:p>
            <a:r>
              <a:rPr lang="zh-CN" altLang="en-US" sz="16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	下载</a:t>
            </a:r>
            <a:r>
              <a:rPr lang="en-US" altLang="zh-CN" sz="16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PDF</a:t>
            </a:r>
            <a:r>
              <a:rPr lang="zh-CN" altLang="en-US" sz="16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（之前填写的表单），线下找单位盖章，</a:t>
            </a:r>
          </a:p>
          <a:p>
            <a:r>
              <a:rPr lang="zh-CN" altLang="en-US" sz="16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                将盖章的文件扫描 转成</a:t>
            </a:r>
            <a:r>
              <a:rPr lang="en-US" altLang="zh-CN" sz="16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PDF</a:t>
            </a:r>
            <a:r>
              <a:rPr lang="zh-CN" altLang="en-US" sz="16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文件上传。</a:t>
            </a:r>
          </a:p>
          <a:p>
            <a:r>
              <a:rPr lang="zh-CN" altLang="en-US" sz="16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	提交 到科研管理部门</a:t>
            </a:r>
          </a:p>
          <a:p>
            <a:r>
              <a:rPr lang="zh-CN" altLang="en-US" sz="16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四．项目管理部门</a:t>
            </a:r>
            <a:r>
              <a:rPr lang="zh-CN" altLang="en-US" sz="1600" dirty="0">
                <a:latin typeface="方正黑体简体" panose="03000509000000000000" pitchFamily="65" charset="-122"/>
                <a:ea typeface="方正黑体简体" panose="03000509000000000000" pitchFamily="65" charset="-122"/>
                <a:sym typeface="Wingdings" panose="05000000000000000000" pitchFamily="2" charset="2"/>
              </a:rPr>
              <a:t>（省艺术科学评审办公室）</a:t>
            </a:r>
            <a:endParaRPr lang="zh-CN" altLang="en-US" sz="1600" dirty="0"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  <a:p>
            <a:r>
              <a:rPr lang="zh-CN" altLang="en-US" sz="16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	同意结项</a:t>
            </a:r>
          </a:p>
          <a:p>
            <a:r>
              <a:rPr lang="zh-CN" altLang="en-US" sz="16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	未通过</a:t>
            </a:r>
            <a:endParaRPr lang="en-US" altLang="zh-CN" sz="1600" dirty="0"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  <a:p>
            <a:r>
              <a:rPr lang="en-US" altLang="zh-CN" sz="16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  </a:t>
            </a:r>
            <a:r>
              <a:rPr lang="zh-CN" altLang="en-US" sz="16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（退回到科研管理单位，之后科研管理单位再退回给申请人 重新提交）</a:t>
            </a:r>
          </a:p>
          <a:p>
            <a:endParaRPr lang="zh-CN" altLang="en-US" sz="1600" dirty="0"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3B11ADE-6A05-4C24-A1C1-8AAA329DE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081" y="2199487"/>
            <a:ext cx="4814870" cy="3652316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1841BA25-A388-43CD-BC69-C2D9AAB89D6E}"/>
              </a:ext>
            </a:extLst>
          </p:cNvPr>
          <p:cNvSpPr/>
          <p:nvPr/>
        </p:nvSpPr>
        <p:spPr>
          <a:xfrm>
            <a:off x="7618520" y="3233759"/>
            <a:ext cx="674703" cy="3418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0A828AAE-25FF-42A9-8BCC-61DF83E1C05E}"/>
              </a:ext>
            </a:extLst>
          </p:cNvPr>
          <p:cNvSpPr/>
          <p:nvPr/>
        </p:nvSpPr>
        <p:spPr>
          <a:xfrm>
            <a:off x="7618519" y="4815544"/>
            <a:ext cx="674703" cy="3418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1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A8D9DCE4-CE39-4E8C-BDD2-AE3F624E5E31}"/>
              </a:ext>
            </a:extLst>
          </p:cNvPr>
          <p:cNvSpPr txBox="1"/>
          <p:nvPr/>
        </p:nvSpPr>
        <p:spPr>
          <a:xfrm>
            <a:off x="4168507" y="545289"/>
            <a:ext cx="383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、项目申请人申请项目结项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2AC16C6-3557-48ED-A8F1-7D3CE9BD5A82}"/>
              </a:ext>
            </a:extLst>
          </p:cNvPr>
          <p:cNvGrpSpPr/>
          <p:nvPr/>
        </p:nvGrpSpPr>
        <p:grpSpPr>
          <a:xfrm>
            <a:off x="3927849" y="832567"/>
            <a:ext cx="4336301" cy="315231"/>
            <a:chOff x="4336755" y="812400"/>
            <a:chExt cx="3854985" cy="315231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01E5DE2-928D-48B5-915B-418B645BFEDE}"/>
                </a:ext>
              </a:extLst>
            </p:cNvPr>
            <p:cNvGrpSpPr/>
            <p:nvPr/>
          </p:nvGrpSpPr>
          <p:grpSpPr>
            <a:xfrm>
              <a:off x="4336755" y="812400"/>
              <a:ext cx="425503" cy="315231"/>
              <a:chOff x="4679897" y="637140"/>
              <a:chExt cx="425503" cy="315231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FC4B18A6-890E-49E0-8698-91BBC958170C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48E4C2CA-523D-405A-A0E7-9F470BD915F4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BE2D8121-7D9B-41BD-9ADA-97371668618E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18A895A4-5FB0-489C-BA15-B03AACC0C99C}"/>
                </a:ext>
              </a:extLst>
            </p:cNvPr>
            <p:cNvGrpSpPr/>
            <p:nvPr/>
          </p:nvGrpSpPr>
          <p:grpSpPr>
            <a:xfrm flipH="1">
              <a:off x="7766237" y="812400"/>
              <a:ext cx="425503" cy="315231"/>
              <a:chOff x="4679897" y="637140"/>
              <a:chExt cx="425503" cy="315231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1FDB7A06-051D-48AD-AC09-A140D1F695CB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F946712A-1224-4317-B3A9-2F19DED41162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D74FD3F5-904D-4887-972E-8B36DAA599BF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19A5F82E-ADAE-4D69-9615-5CA9406D4215}"/>
              </a:ext>
            </a:extLst>
          </p:cNvPr>
          <p:cNvSpPr txBox="1"/>
          <p:nvPr/>
        </p:nvSpPr>
        <p:spPr>
          <a:xfrm>
            <a:off x="2735194" y="6492351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solidFill>
                  <a:schemeClr val="accent1">
                    <a:lumMod val="40000"/>
                    <a:lumOff val="6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18D1C3D-23AA-4DEC-9128-FB210AD311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43" y="1790609"/>
            <a:ext cx="9969622" cy="371853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4169A7F4-47BD-4229-8961-03FED0BFA688}"/>
              </a:ext>
            </a:extLst>
          </p:cNvPr>
          <p:cNvSpPr txBox="1"/>
          <p:nvPr/>
        </p:nvSpPr>
        <p:spPr>
          <a:xfrm>
            <a:off x="3557830" y="1180145"/>
            <a:ext cx="6260874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项目管理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-&gt;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 未结项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-&gt;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点击详情进入提交相关结题材料</a:t>
            </a:r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按照</a:t>
            </a:r>
            <a:endParaRPr lang="en-US" altLang="zh-CN" sz="16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1234</a:t>
            </a:r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步骤 填写结项信息</a:t>
            </a:r>
            <a:r>
              <a:rPr lang="zh-CN" altLang="en-US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项目进入审核流程</a:t>
            </a:r>
            <a:r>
              <a:rPr lang="zh-CN" altLang="en-US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等待科研单位 审核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40456E7-C203-41F6-A358-DDCD7D519289}"/>
              </a:ext>
            </a:extLst>
          </p:cNvPr>
          <p:cNvSpPr/>
          <p:nvPr/>
        </p:nvSpPr>
        <p:spPr>
          <a:xfrm>
            <a:off x="11034944" y="2889873"/>
            <a:ext cx="391290" cy="381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C0526C-9F36-4483-BD0E-B040692F55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73" y="3880881"/>
            <a:ext cx="9909016" cy="2845222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1742AB3C-FF38-40EE-BA02-056A03E3A95D}"/>
              </a:ext>
            </a:extLst>
          </p:cNvPr>
          <p:cNvGrpSpPr/>
          <p:nvPr/>
        </p:nvGrpSpPr>
        <p:grpSpPr>
          <a:xfrm>
            <a:off x="3225136" y="4443570"/>
            <a:ext cx="1547473" cy="400028"/>
            <a:chOff x="3002132" y="4502554"/>
            <a:chExt cx="1547473" cy="400028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0E989F95-1B98-480E-AD4F-FCF1C1792500}"/>
                </a:ext>
              </a:extLst>
            </p:cNvPr>
            <p:cNvSpPr/>
            <p:nvPr/>
          </p:nvSpPr>
          <p:spPr>
            <a:xfrm>
              <a:off x="3002132" y="4502554"/>
              <a:ext cx="391290" cy="3817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ADD941EC-BDE1-42B4-8529-74C24091471B}"/>
                </a:ext>
              </a:extLst>
            </p:cNvPr>
            <p:cNvSpPr/>
            <p:nvPr/>
          </p:nvSpPr>
          <p:spPr>
            <a:xfrm>
              <a:off x="3393422" y="4502554"/>
              <a:ext cx="391290" cy="3817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7263F73B-0AC1-43ED-96CC-EA0D7665AC05}"/>
                </a:ext>
              </a:extLst>
            </p:cNvPr>
            <p:cNvSpPr/>
            <p:nvPr/>
          </p:nvSpPr>
          <p:spPr>
            <a:xfrm>
              <a:off x="3767025" y="4502554"/>
              <a:ext cx="391290" cy="3817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07BDC66-CB13-42FD-98FD-09B16D6EDE80}"/>
                </a:ext>
              </a:extLst>
            </p:cNvPr>
            <p:cNvSpPr/>
            <p:nvPr/>
          </p:nvSpPr>
          <p:spPr>
            <a:xfrm>
              <a:off x="4158315" y="4520842"/>
              <a:ext cx="391290" cy="3817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箭头: 右 19">
            <a:extLst>
              <a:ext uri="{FF2B5EF4-FFF2-40B4-BE49-F238E27FC236}">
                <a16:creationId xmlns:a16="http://schemas.microsoft.com/office/drawing/2014/main" id="{63EE1151-6314-4CDF-A6BF-142F3EA14D08}"/>
              </a:ext>
            </a:extLst>
          </p:cNvPr>
          <p:cNvSpPr/>
          <p:nvPr/>
        </p:nvSpPr>
        <p:spPr>
          <a:xfrm rot="18563485">
            <a:off x="3357422" y="5030222"/>
            <a:ext cx="518008" cy="2324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箭头: 右 46">
            <a:extLst>
              <a:ext uri="{FF2B5EF4-FFF2-40B4-BE49-F238E27FC236}">
                <a16:creationId xmlns:a16="http://schemas.microsoft.com/office/drawing/2014/main" id="{1C08530C-3F22-4CC4-A72B-F8A9A3504071}"/>
              </a:ext>
            </a:extLst>
          </p:cNvPr>
          <p:cNvSpPr/>
          <p:nvPr/>
        </p:nvSpPr>
        <p:spPr>
          <a:xfrm rot="18563485">
            <a:off x="10636109" y="3387146"/>
            <a:ext cx="518008" cy="2324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4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A8D9DCE4-CE39-4E8C-BDD2-AE3F624E5E31}"/>
              </a:ext>
            </a:extLst>
          </p:cNvPr>
          <p:cNvSpPr txBox="1"/>
          <p:nvPr/>
        </p:nvSpPr>
        <p:spPr>
          <a:xfrm>
            <a:off x="4168507" y="545289"/>
            <a:ext cx="383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、项目申请人申请项目结项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2AC16C6-3557-48ED-A8F1-7D3CE9BD5A82}"/>
              </a:ext>
            </a:extLst>
          </p:cNvPr>
          <p:cNvGrpSpPr/>
          <p:nvPr/>
        </p:nvGrpSpPr>
        <p:grpSpPr>
          <a:xfrm>
            <a:off x="3641532" y="782424"/>
            <a:ext cx="4721233" cy="400110"/>
            <a:chOff x="4336755" y="812400"/>
            <a:chExt cx="3854985" cy="315231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01E5DE2-928D-48B5-915B-418B645BFEDE}"/>
                </a:ext>
              </a:extLst>
            </p:cNvPr>
            <p:cNvGrpSpPr/>
            <p:nvPr/>
          </p:nvGrpSpPr>
          <p:grpSpPr>
            <a:xfrm>
              <a:off x="4336755" y="812400"/>
              <a:ext cx="425503" cy="315231"/>
              <a:chOff x="4679897" y="637140"/>
              <a:chExt cx="425503" cy="315231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FC4B18A6-890E-49E0-8698-91BBC958170C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48E4C2CA-523D-405A-A0E7-9F470BD915F4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BE2D8121-7D9B-41BD-9ADA-97371668618E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18A895A4-5FB0-489C-BA15-B03AACC0C99C}"/>
                </a:ext>
              </a:extLst>
            </p:cNvPr>
            <p:cNvGrpSpPr/>
            <p:nvPr/>
          </p:nvGrpSpPr>
          <p:grpSpPr>
            <a:xfrm flipH="1">
              <a:off x="7766237" y="812400"/>
              <a:ext cx="425503" cy="315231"/>
              <a:chOff x="4679897" y="637140"/>
              <a:chExt cx="425503" cy="315231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1FDB7A06-051D-48AD-AC09-A140D1F695CB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F946712A-1224-4317-B3A9-2F19DED41162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D74FD3F5-904D-4887-972E-8B36DAA599BF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19A5F82E-ADAE-4D69-9615-5CA9406D4215}"/>
              </a:ext>
            </a:extLst>
          </p:cNvPr>
          <p:cNvSpPr txBox="1"/>
          <p:nvPr/>
        </p:nvSpPr>
        <p:spPr>
          <a:xfrm>
            <a:off x="2735194" y="6492351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solidFill>
                  <a:schemeClr val="accent1">
                    <a:lumMod val="40000"/>
                    <a:lumOff val="6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169A7F4-47BD-4229-8961-03FED0BFA688}"/>
              </a:ext>
            </a:extLst>
          </p:cNvPr>
          <p:cNvSpPr txBox="1"/>
          <p:nvPr/>
        </p:nvSpPr>
        <p:spPr>
          <a:xfrm>
            <a:off x="2735194" y="1531364"/>
            <a:ext cx="7688061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zh-CN" sz="1600" kern="100" dirty="0">
                <a:effectLst/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如果在只完成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第一步</a:t>
            </a:r>
            <a:r>
              <a:rPr lang="zh-CN" altLang="zh-CN" sz="1600" kern="100" dirty="0">
                <a:effectLst/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未完成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第四步</a:t>
            </a:r>
            <a:r>
              <a:rPr lang="zh-CN" altLang="zh-CN" sz="1600" kern="100" dirty="0">
                <a:effectLst/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信息填写时退出页面需要点击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已结项</a:t>
            </a:r>
            <a:r>
              <a:rPr lang="en-US" altLang="zh-CN" sz="1600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未结项</a:t>
            </a:r>
            <a:r>
              <a:rPr lang="zh-CN" altLang="zh-CN" sz="1600" kern="100" dirty="0">
                <a:effectLst/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菜单</a:t>
            </a:r>
            <a:r>
              <a:rPr lang="en-US" altLang="zh-CN" sz="1600" kern="100" dirty="0">
                <a:effectLst/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-&gt; 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修改</a:t>
            </a:r>
            <a:r>
              <a:rPr lang="zh-CN" altLang="zh-CN" sz="1600" kern="100" dirty="0">
                <a:effectLst/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按钮进入修改页面修改结项信息，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第四步</a:t>
            </a:r>
            <a:r>
              <a:rPr lang="zh-CN" altLang="zh-CN" sz="1600" kern="100" dirty="0">
                <a:effectLst/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提交后进入结项审核</a:t>
            </a:r>
            <a:endParaRPr lang="zh-CN" altLang="zh-CN" sz="16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B4C6096-CC74-4263-A337-AA9B0B305D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71" y="2702104"/>
            <a:ext cx="9294920" cy="3672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792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A8D9DCE4-CE39-4E8C-BDD2-AE3F624E5E31}"/>
              </a:ext>
            </a:extLst>
          </p:cNvPr>
          <p:cNvSpPr txBox="1"/>
          <p:nvPr/>
        </p:nvSpPr>
        <p:spPr>
          <a:xfrm>
            <a:off x="4168507" y="545289"/>
            <a:ext cx="383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、项目申请人申请项目结项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2AC16C6-3557-48ED-A8F1-7D3CE9BD5A82}"/>
              </a:ext>
            </a:extLst>
          </p:cNvPr>
          <p:cNvGrpSpPr/>
          <p:nvPr/>
        </p:nvGrpSpPr>
        <p:grpSpPr>
          <a:xfrm>
            <a:off x="3727621" y="745344"/>
            <a:ext cx="4736757" cy="315231"/>
            <a:chOff x="4336755" y="812400"/>
            <a:chExt cx="3854985" cy="315231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01E5DE2-928D-48B5-915B-418B645BFEDE}"/>
                </a:ext>
              </a:extLst>
            </p:cNvPr>
            <p:cNvGrpSpPr/>
            <p:nvPr/>
          </p:nvGrpSpPr>
          <p:grpSpPr>
            <a:xfrm>
              <a:off x="4336755" y="812400"/>
              <a:ext cx="425503" cy="315231"/>
              <a:chOff x="4679897" y="637140"/>
              <a:chExt cx="425503" cy="315231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FC4B18A6-890E-49E0-8698-91BBC958170C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48E4C2CA-523D-405A-A0E7-9F470BD915F4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BE2D8121-7D9B-41BD-9ADA-97371668618E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18A895A4-5FB0-489C-BA15-B03AACC0C99C}"/>
                </a:ext>
              </a:extLst>
            </p:cNvPr>
            <p:cNvGrpSpPr/>
            <p:nvPr/>
          </p:nvGrpSpPr>
          <p:grpSpPr>
            <a:xfrm flipH="1">
              <a:off x="7766237" y="812400"/>
              <a:ext cx="425503" cy="315231"/>
              <a:chOff x="4679897" y="637140"/>
              <a:chExt cx="425503" cy="315231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1FDB7A06-051D-48AD-AC09-A140D1F695CB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F946712A-1224-4317-B3A9-2F19DED41162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D74FD3F5-904D-4887-972E-8B36DAA599BF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19A5F82E-ADAE-4D69-9615-5CA9406D4215}"/>
              </a:ext>
            </a:extLst>
          </p:cNvPr>
          <p:cNvSpPr txBox="1"/>
          <p:nvPr/>
        </p:nvSpPr>
        <p:spPr>
          <a:xfrm>
            <a:off x="2735194" y="6492351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solidFill>
                  <a:schemeClr val="accent1">
                    <a:lumMod val="40000"/>
                    <a:lumOff val="6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169A7F4-47BD-4229-8961-03FED0BFA688}"/>
              </a:ext>
            </a:extLst>
          </p:cNvPr>
          <p:cNvSpPr txBox="1"/>
          <p:nvPr/>
        </p:nvSpPr>
        <p:spPr>
          <a:xfrm>
            <a:off x="1584494" y="1294482"/>
            <a:ext cx="9832132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科研</a:t>
            </a:r>
            <a:r>
              <a:rPr lang="zh-CN" altLang="en-US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管理</a:t>
            </a:r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单位第一次审核</a:t>
            </a:r>
            <a:r>
              <a:rPr lang="zh-CN" altLang="en-US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通过</a:t>
            </a:r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后需要申报人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下载盖章</a:t>
            </a:r>
            <a:endParaRPr lang="en-US" altLang="zh-CN" sz="1600" kern="100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点击 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待审核结项</a:t>
            </a:r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菜单</a:t>
            </a:r>
            <a:r>
              <a:rPr lang="en-US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-&gt; </a:t>
            </a:r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下载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盖章</a:t>
            </a:r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按钮 进入</a:t>
            </a:r>
            <a:r>
              <a:rPr lang="en-US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pdf</a:t>
            </a:r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下载盖章页面</a:t>
            </a:r>
            <a:r>
              <a:rPr lang="zh-CN" altLang="en-US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将下载的申报书</a:t>
            </a:r>
            <a:r>
              <a:rPr lang="en-US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-&gt;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打印</a:t>
            </a:r>
            <a:r>
              <a:rPr lang="en-US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-&gt;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盖章</a:t>
            </a:r>
            <a:r>
              <a:rPr lang="en-US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-&gt;</a:t>
            </a:r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扫描上传 </a:t>
            </a:r>
          </a:p>
          <a:p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箭头: 右 46">
            <a:extLst>
              <a:ext uri="{FF2B5EF4-FFF2-40B4-BE49-F238E27FC236}">
                <a16:creationId xmlns:a16="http://schemas.microsoft.com/office/drawing/2014/main" id="{1C08530C-3F22-4CC4-A72B-F8A9A3504071}"/>
              </a:ext>
            </a:extLst>
          </p:cNvPr>
          <p:cNvSpPr/>
          <p:nvPr/>
        </p:nvSpPr>
        <p:spPr>
          <a:xfrm rot="18563485">
            <a:off x="10774883" y="3154002"/>
            <a:ext cx="518008" cy="2324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88E85A4-41CB-4F2A-A730-BFE8972C11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36" y="1931396"/>
            <a:ext cx="10311738" cy="255468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D571100-F472-471C-91D3-501C58426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50" y="4491747"/>
            <a:ext cx="10455176" cy="21173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06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A8D9DCE4-CE39-4E8C-BDD2-AE3F624E5E31}"/>
              </a:ext>
            </a:extLst>
          </p:cNvPr>
          <p:cNvSpPr txBox="1"/>
          <p:nvPr/>
        </p:nvSpPr>
        <p:spPr>
          <a:xfrm>
            <a:off x="4168507" y="545289"/>
            <a:ext cx="383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、项目申请人申请项目结项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2AC16C6-3557-48ED-A8F1-7D3CE9BD5A82}"/>
              </a:ext>
            </a:extLst>
          </p:cNvPr>
          <p:cNvGrpSpPr/>
          <p:nvPr/>
        </p:nvGrpSpPr>
        <p:grpSpPr>
          <a:xfrm>
            <a:off x="3727621" y="745344"/>
            <a:ext cx="4736757" cy="315231"/>
            <a:chOff x="4336755" y="812400"/>
            <a:chExt cx="3854985" cy="315231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01E5DE2-928D-48B5-915B-418B645BFEDE}"/>
                </a:ext>
              </a:extLst>
            </p:cNvPr>
            <p:cNvGrpSpPr/>
            <p:nvPr/>
          </p:nvGrpSpPr>
          <p:grpSpPr>
            <a:xfrm>
              <a:off x="4336755" y="812400"/>
              <a:ext cx="425503" cy="315231"/>
              <a:chOff x="4679897" y="637140"/>
              <a:chExt cx="425503" cy="315231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FC4B18A6-890E-49E0-8698-91BBC958170C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48E4C2CA-523D-405A-A0E7-9F470BD915F4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BE2D8121-7D9B-41BD-9ADA-97371668618E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18A895A4-5FB0-489C-BA15-B03AACC0C99C}"/>
                </a:ext>
              </a:extLst>
            </p:cNvPr>
            <p:cNvGrpSpPr/>
            <p:nvPr/>
          </p:nvGrpSpPr>
          <p:grpSpPr>
            <a:xfrm flipH="1">
              <a:off x="7766237" y="812400"/>
              <a:ext cx="425503" cy="315231"/>
              <a:chOff x="4679897" y="637140"/>
              <a:chExt cx="425503" cy="315231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1FDB7A06-051D-48AD-AC09-A140D1F695CB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F946712A-1224-4317-B3A9-2F19DED41162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D74FD3F5-904D-4887-972E-8B36DAA599BF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19A5F82E-ADAE-4D69-9615-5CA9406D4215}"/>
              </a:ext>
            </a:extLst>
          </p:cNvPr>
          <p:cNvSpPr txBox="1"/>
          <p:nvPr/>
        </p:nvSpPr>
        <p:spPr>
          <a:xfrm>
            <a:off x="2735194" y="6492351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solidFill>
                  <a:schemeClr val="accent1">
                    <a:lumMod val="40000"/>
                    <a:lumOff val="6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169A7F4-47BD-4229-8961-03FED0BFA688}"/>
              </a:ext>
            </a:extLst>
          </p:cNvPr>
          <p:cNvSpPr txBox="1"/>
          <p:nvPr/>
        </p:nvSpPr>
        <p:spPr>
          <a:xfrm>
            <a:off x="3351151" y="1363771"/>
            <a:ext cx="6449796" cy="8617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>
              <a:tabLst>
                <a:tab pos="198120" algn="l"/>
              </a:tabLst>
            </a:pPr>
            <a:r>
              <a:rPr lang="zh-CN" altLang="zh-CN" sz="16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退回修改</a:t>
            </a:r>
          </a:p>
          <a:p>
            <a:pPr algn="just"/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如果结项项目被退回点击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待审核结项</a:t>
            </a:r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菜单</a:t>
            </a:r>
            <a:r>
              <a:rPr lang="en-US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-&gt;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修改</a:t>
            </a:r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按钮</a:t>
            </a:r>
            <a:endParaRPr lang="en-US" altLang="zh-CN" sz="16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按照项目详情中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退回</a:t>
            </a:r>
            <a:r>
              <a:rPr lang="zh-CN" altLang="en-US" sz="16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原因</a:t>
            </a:r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信息对进行项目信息修改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重新提交审核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A929572-7942-4EA1-BC19-1A88487A96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04" y="2257560"/>
            <a:ext cx="9456806" cy="234287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B23FC5D-E210-4481-B7D1-D3FEC9D51C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90" y="3701894"/>
            <a:ext cx="5040245" cy="2610817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1BA58C5E-C7E7-4B57-BF32-AF5FFB70DE6A}"/>
              </a:ext>
            </a:extLst>
          </p:cNvPr>
          <p:cNvSpPr/>
          <p:nvPr/>
        </p:nvSpPr>
        <p:spPr>
          <a:xfrm>
            <a:off x="8877670" y="4305670"/>
            <a:ext cx="316265" cy="426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85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A8D9DCE4-CE39-4E8C-BDD2-AE3F624E5E31}"/>
              </a:ext>
            </a:extLst>
          </p:cNvPr>
          <p:cNvSpPr txBox="1"/>
          <p:nvPr/>
        </p:nvSpPr>
        <p:spPr>
          <a:xfrm>
            <a:off x="4168507" y="545289"/>
            <a:ext cx="383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五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、项目申请人申请项目结项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2AC16C6-3557-48ED-A8F1-7D3CE9BD5A82}"/>
              </a:ext>
            </a:extLst>
          </p:cNvPr>
          <p:cNvGrpSpPr/>
          <p:nvPr/>
        </p:nvGrpSpPr>
        <p:grpSpPr>
          <a:xfrm>
            <a:off x="3727621" y="745344"/>
            <a:ext cx="4736757" cy="315231"/>
            <a:chOff x="4336755" y="812400"/>
            <a:chExt cx="3854985" cy="315231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01E5DE2-928D-48B5-915B-418B645BFEDE}"/>
                </a:ext>
              </a:extLst>
            </p:cNvPr>
            <p:cNvGrpSpPr/>
            <p:nvPr/>
          </p:nvGrpSpPr>
          <p:grpSpPr>
            <a:xfrm>
              <a:off x="4336755" y="812400"/>
              <a:ext cx="425503" cy="315231"/>
              <a:chOff x="4679897" y="637140"/>
              <a:chExt cx="425503" cy="315231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FC4B18A6-890E-49E0-8698-91BBC958170C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48E4C2CA-523D-405A-A0E7-9F470BD915F4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BE2D8121-7D9B-41BD-9ADA-97371668618E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18A895A4-5FB0-489C-BA15-B03AACC0C99C}"/>
                </a:ext>
              </a:extLst>
            </p:cNvPr>
            <p:cNvGrpSpPr/>
            <p:nvPr/>
          </p:nvGrpSpPr>
          <p:grpSpPr>
            <a:xfrm flipH="1">
              <a:off x="7766237" y="812400"/>
              <a:ext cx="425503" cy="315231"/>
              <a:chOff x="4679897" y="637140"/>
              <a:chExt cx="425503" cy="315231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1FDB7A06-051D-48AD-AC09-A140D1F695CB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F946712A-1224-4317-B3A9-2F19DED41162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D74FD3F5-904D-4887-972E-8B36DAA599BF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19A5F82E-ADAE-4D69-9615-5CA9406D4215}"/>
              </a:ext>
            </a:extLst>
          </p:cNvPr>
          <p:cNvSpPr txBox="1"/>
          <p:nvPr/>
        </p:nvSpPr>
        <p:spPr>
          <a:xfrm>
            <a:off x="2735194" y="6492351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solidFill>
                  <a:schemeClr val="accent1">
                    <a:lumMod val="40000"/>
                    <a:lumOff val="6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169A7F4-47BD-4229-8961-03FED0BFA688}"/>
              </a:ext>
            </a:extLst>
          </p:cNvPr>
          <p:cNvSpPr txBox="1"/>
          <p:nvPr/>
        </p:nvSpPr>
        <p:spPr>
          <a:xfrm>
            <a:off x="3351151" y="1363771"/>
            <a:ext cx="6520818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just">
              <a:tabLst>
                <a:tab pos="198120" algn="l"/>
              </a:tabLst>
            </a:pPr>
            <a:r>
              <a:rPr lang="zh-CN" altLang="zh-CN" sz="16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已结项</a:t>
            </a:r>
            <a:r>
              <a:rPr lang="en-US" altLang="zh-CN" sz="16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未结项</a:t>
            </a:r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菜单可以对所有申请结项的项目进行查看</a:t>
            </a:r>
            <a:r>
              <a:rPr lang="en-US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操作 </a:t>
            </a:r>
            <a:endParaRPr lang="en-US" altLang="zh-CN" sz="16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 algn="just">
              <a:tabLst>
                <a:tab pos="198120" algn="l"/>
              </a:tabLst>
            </a:pPr>
            <a:r>
              <a:rPr lang="zh-CN" altLang="zh-CN" sz="16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（审核中，结项完成的项目都会在这里展示）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BA58C5E-C7E7-4B57-BF32-AF5FFB70DE6A}"/>
              </a:ext>
            </a:extLst>
          </p:cNvPr>
          <p:cNvSpPr/>
          <p:nvPr/>
        </p:nvSpPr>
        <p:spPr>
          <a:xfrm>
            <a:off x="8877670" y="4305670"/>
            <a:ext cx="316265" cy="426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4633001-68AE-41C5-9E7E-28B76059CC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72" y="2376274"/>
            <a:ext cx="10326161" cy="4103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38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ADFE98C1-84DC-4F49-AC6F-3A84939BF205}"/>
              </a:ext>
            </a:extLst>
          </p:cNvPr>
          <p:cNvSpPr/>
          <p:nvPr/>
        </p:nvSpPr>
        <p:spPr>
          <a:xfrm>
            <a:off x="0" y="5532698"/>
            <a:ext cx="12192000" cy="1394752"/>
          </a:xfrm>
          <a:custGeom>
            <a:avLst/>
            <a:gdLst>
              <a:gd name="connsiteX0" fmla="*/ 0 w 12192000"/>
              <a:gd name="connsiteY0" fmla="*/ 0 h 751229"/>
              <a:gd name="connsiteX1" fmla="*/ 136358 w 12192000"/>
              <a:gd name="connsiteY1" fmla="*/ 21368 h 751229"/>
              <a:gd name="connsiteX2" fmla="*/ 6096000 w 12192000"/>
              <a:gd name="connsiteY2" fmla="*/ 436130 h 751229"/>
              <a:gd name="connsiteX3" fmla="*/ 12055642 w 12192000"/>
              <a:gd name="connsiteY3" fmla="*/ 21368 h 751229"/>
              <a:gd name="connsiteX4" fmla="*/ 12192000 w 12192000"/>
              <a:gd name="connsiteY4" fmla="*/ 0 h 751229"/>
              <a:gd name="connsiteX5" fmla="*/ 12192000 w 12192000"/>
              <a:gd name="connsiteY5" fmla="*/ 751229 h 751229"/>
              <a:gd name="connsiteX6" fmla="*/ 0 w 12192000"/>
              <a:gd name="connsiteY6" fmla="*/ 751229 h 75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751229">
                <a:moveTo>
                  <a:pt x="0" y="0"/>
                </a:moveTo>
                <a:lnTo>
                  <a:pt x="136358" y="21368"/>
                </a:lnTo>
                <a:cubicBezTo>
                  <a:pt x="1939240" y="287173"/>
                  <a:pt x="3960768" y="436130"/>
                  <a:pt x="6096000" y="436130"/>
                </a:cubicBezTo>
                <a:cubicBezTo>
                  <a:pt x="8231233" y="436130"/>
                  <a:pt x="10252761" y="287173"/>
                  <a:pt x="12055642" y="21368"/>
                </a:cubicBezTo>
                <a:lnTo>
                  <a:pt x="12192000" y="0"/>
                </a:lnTo>
                <a:lnTo>
                  <a:pt x="12192000" y="751229"/>
                </a:lnTo>
                <a:lnTo>
                  <a:pt x="0" y="751229"/>
                </a:lnTo>
                <a:close/>
              </a:path>
            </a:pathLst>
          </a:custGeom>
          <a:solidFill>
            <a:srgbClr val="E6E6E6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B365824B-2A8A-4F08-9E6E-F7F76EFF8091}"/>
              </a:ext>
            </a:extLst>
          </p:cNvPr>
          <p:cNvSpPr/>
          <p:nvPr/>
        </p:nvSpPr>
        <p:spPr>
          <a:xfrm>
            <a:off x="193430" y="-2473569"/>
            <a:ext cx="11805140" cy="11805138"/>
          </a:xfrm>
          <a:prstGeom prst="ellipse">
            <a:avLst/>
          </a:prstGeom>
          <a:noFill/>
          <a:ln>
            <a:gradFill>
              <a:gsLst>
                <a:gs pos="100000">
                  <a:schemeClr val="accent1">
                    <a:lumMod val="5000"/>
                    <a:lumOff val="95000"/>
                    <a:alpha val="34000"/>
                  </a:schemeClr>
                </a:gs>
                <a:gs pos="0">
                  <a:schemeClr val="bg1">
                    <a:lumMod val="65000"/>
                    <a:alpha val="56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F3F5B073-D8D3-4F62-A312-DDDCA3580963}"/>
              </a:ext>
            </a:extLst>
          </p:cNvPr>
          <p:cNvSpPr/>
          <p:nvPr/>
        </p:nvSpPr>
        <p:spPr>
          <a:xfrm>
            <a:off x="782638" y="-14661"/>
            <a:ext cx="10626724" cy="6765402"/>
          </a:xfrm>
          <a:custGeom>
            <a:avLst/>
            <a:gdLst>
              <a:gd name="connsiteX0" fmla="*/ 8811142 w 10772172"/>
              <a:gd name="connsiteY0" fmla="*/ 0 h 6858000"/>
              <a:gd name="connsiteX1" fmla="*/ 9539698 w 10772172"/>
              <a:gd name="connsiteY1" fmla="*/ 0 h 6858000"/>
              <a:gd name="connsiteX2" fmla="*/ 9542252 w 10772172"/>
              <a:gd name="connsiteY2" fmla="*/ 2949 h 6858000"/>
              <a:gd name="connsiteX3" fmla="*/ 10772172 w 10772172"/>
              <a:gd name="connsiteY3" fmla="*/ 3429000 h 6858000"/>
              <a:gd name="connsiteX4" fmla="*/ 9542252 w 10772172"/>
              <a:gd name="connsiteY4" fmla="*/ 6855052 h 6858000"/>
              <a:gd name="connsiteX5" fmla="*/ 9539698 w 10772172"/>
              <a:gd name="connsiteY5" fmla="*/ 6858000 h 6858000"/>
              <a:gd name="connsiteX6" fmla="*/ 8811142 w 10772172"/>
              <a:gd name="connsiteY6" fmla="*/ 6858000 h 6858000"/>
              <a:gd name="connsiteX7" fmla="*/ 8813161 w 10772172"/>
              <a:gd name="connsiteY7" fmla="*/ 6856075 h 6858000"/>
              <a:gd name="connsiteX8" fmla="*/ 10232701 w 10772172"/>
              <a:gd name="connsiteY8" fmla="*/ 3429000 h 6858000"/>
              <a:gd name="connsiteX9" fmla="*/ 8813161 w 10772172"/>
              <a:gd name="connsiteY9" fmla="*/ 1925 h 6858000"/>
              <a:gd name="connsiteX10" fmla="*/ 1232476 w 10772172"/>
              <a:gd name="connsiteY10" fmla="*/ 0 h 6858000"/>
              <a:gd name="connsiteX11" fmla="*/ 1961032 w 10772172"/>
              <a:gd name="connsiteY11" fmla="*/ 0 h 6858000"/>
              <a:gd name="connsiteX12" fmla="*/ 1959013 w 10772172"/>
              <a:gd name="connsiteY12" fmla="*/ 1925 h 6858000"/>
              <a:gd name="connsiteX13" fmla="*/ 539471 w 10772172"/>
              <a:gd name="connsiteY13" fmla="*/ 3429000 h 6858000"/>
              <a:gd name="connsiteX14" fmla="*/ 1959013 w 10772172"/>
              <a:gd name="connsiteY14" fmla="*/ 6856075 h 6858000"/>
              <a:gd name="connsiteX15" fmla="*/ 1961032 w 10772172"/>
              <a:gd name="connsiteY15" fmla="*/ 6858000 h 6858000"/>
              <a:gd name="connsiteX16" fmla="*/ 1232475 w 10772172"/>
              <a:gd name="connsiteY16" fmla="*/ 6858000 h 6858000"/>
              <a:gd name="connsiteX17" fmla="*/ 1229921 w 10772172"/>
              <a:gd name="connsiteY17" fmla="*/ 6855052 h 6858000"/>
              <a:gd name="connsiteX18" fmla="*/ 0 w 10772172"/>
              <a:gd name="connsiteY18" fmla="*/ 3429000 h 6858000"/>
              <a:gd name="connsiteX19" fmla="*/ 1229921 w 10772172"/>
              <a:gd name="connsiteY19" fmla="*/ 29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772172" h="6858000">
                <a:moveTo>
                  <a:pt x="8811142" y="0"/>
                </a:moveTo>
                <a:lnTo>
                  <a:pt x="9539698" y="0"/>
                </a:lnTo>
                <a:lnTo>
                  <a:pt x="9542252" y="2949"/>
                </a:lnTo>
                <a:cubicBezTo>
                  <a:pt x="10310609" y="933983"/>
                  <a:pt x="10772172" y="2127589"/>
                  <a:pt x="10772172" y="3429000"/>
                </a:cubicBezTo>
                <a:cubicBezTo>
                  <a:pt x="10772172" y="4730411"/>
                  <a:pt x="10310609" y="5924018"/>
                  <a:pt x="9542252" y="6855052"/>
                </a:cubicBezTo>
                <a:lnTo>
                  <a:pt x="9539698" y="6858000"/>
                </a:lnTo>
                <a:lnTo>
                  <a:pt x="8811142" y="6858000"/>
                </a:lnTo>
                <a:lnTo>
                  <a:pt x="8813161" y="6856075"/>
                </a:lnTo>
                <a:cubicBezTo>
                  <a:pt x="9690226" y="5979010"/>
                  <a:pt x="10232701" y="4767356"/>
                  <a:pt x="10232701" y="3429000"/>
                </a:cubicBezTo>
                <a:cubicBezTo>
                  <a:pt x="10232701" y="2090644"/>
                  <a:pt x="9690226" y="878990"/>
                  <a:pt x="8813161" y="1925"/>
                </a:cubicBezTo>
                <a:close/>
                <a:moveTo>
                  <a:pt x="1232476" y="0"/>
                </a:moveTo>
                <a:lnTo>
                  <a:pt x="1961032" y="0"/>
                </a:lnTo>
                <a:lnTo>
                  <a:pt x="1959013" y="1925"/>
                </a:lnTo>
                <a:cubicBezTo>
                  <a:pt x="1081948" y="878990"/>
                  <a:pt x="539471" y="2090644"/>
                  <a:pt x="539471" y="3429000"/>
                </a:cubicBezTo>
                <a:cubicBezTo>
                  <a:pt x="539471" y="4767356"/>
                  <a:pt x="1081948" y="5979010"/>
                  <a:pt x="1959013" y="6856075"/>
                </a:cubicBezTo>
                <a:lnTo>
                  <a:pt x="1961032" y="6858000"/>
                </a:lnTo>
                <a:lnTo>
                  <a:pt x="1232475" y="6858000"/>
                </a:lnTo>
                <a:lnTo>
                  <a:pt x="1229921" y="6855052"/>
                </a:lnTo>
                <a:cubicBezTo>
                  <a:pt x="461564" y="5924018"/>
                  <a:pt x="0" y="4730411"/>
                  <a:pt x="0" y="3429000"/>
                </a:cubicBezTo>
                <a:cubicBezTo>
                  <a:pt x="0" y="2127589"/>
                  <a:pt x="461564" y="933983"/>
                  <a:pt x="1229921" y="2949"/>
                </a:cubicBezTo>
                <a:close/>
              </a:path>
            </a:pathLst>
          </a:custGeom>
          <a:gradFill flip="none" rotWithShape="1">
            <a:gsLst>
              <a:gs pos="0">
                <a:srgbClr val="306CF6">
                  <a:alpha val="6000"/>
                </a:srgbClr>
              </a:gs>
              <a:gs pos="63000">
                <a:srgbClr val="00B0F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0B4B511-4B16-47E4-BE45-0DAE54898C44}"/>
              </a:ext>
            </a:extLst>
          </p:cNvPr>
          <p:cNvSpPr/>
          <p:nvPr/>
        </p:nvSpPr>
        <p:spPr>
          <a:xfrm>
            <a:off x="0" y="5760721"/>
            <a:ext cx="12192000" cy="1097282"/>
          </a:xfrm>
          <a:custGeom>
            <a:avLst/>
            <a:gdLst>
              <a:gd name="connsiteX0" fmla="*/ 0 w 12192000"/>
              <a:gd name="connsiteY0" fmla="*/ 0 h 751229"/>
              <a:gd name="connsiteX1" fmla="*/ 136358 w 12192000"/>
              <a:gd name="connsiteY1" fmla="*/ 21368 h 751229"/>
              <a:gd name="connsiteX2" fmla="*/ 6096000 w 12192000"/>
              <a:gd name="connsiteY2" fmla="*/ 436130 h 751229"/>
              <a:gd name="connsiteX3" fmla="*/ 12055642 w 12192000"/>
              <a:gd name="connsiteY3" fmla="*/ 21368 h 751229"/>
              <a:gd name="connsiteX4" fmla="*/ 12192000 w 12192000"/>
              <a:gd name="connsiteY4" fmla="*/ 0 h 751229"/>
              <a:gd name="connsiteX5" fmla="*/ 12192000 w 12192000"/>
              <a:gd name="connsiteY5" fmla="*/ 751229 h 751229"/>
              <a:gd name="connsiteX6" fmla="*/ 0 w 12192000"/>
              <a:gd name="connsiteY6" fmla="*/ 751229 h 75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751229">
                <a:moveTo>
                  <a:pt x="0" y="0"/>
                </a:moveTo>
                <a:lnTo>
                  <a:pt x="136358" y="21368"/>
                </a:lnTo>
                <a:cubicBezTo>
                  <a:pt x="1939240" y="287173"/>
                  <a:pt x="3960768" y="436130"/>
                  <a:pt x="6096000" y="436130"/>
                </a:cubicBezTo>
                <a:cubicBezTo>
                  <a:pt x="8231233" y="436130"/>
                  <a:pt x="10252761" y="287173"/>
                  <a:pt x="12055642" y="21368"/>
                </a:cubicBezTo>
                <a:lnTo>
                  <a:pt x="12192000" y="0"/>
                </a:lnTo>
                <a:lnTo>
                  <a:pt x="12192000" y="751229"/>
                </a:lnTo>
                <a:lnTo>
                  <a:pt x="0" y="751229"/>
                </a:lnTo>
                <a:close/>
              </a:path>
            </a:pathLst>
          </a:custGeom>
          <a:solidFill>
            <a:srgbClr val="306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C18D0EBB-8989-4D4A-809A-26A9A0ABB87C}"/>
              </a:ext>
            </a:extLst>
          </p:cNvPr>
          <p:cNvSpPr/>
          <p:nvPr/>
        </p:nvSpPr>
        <p:spPr>
          <a:xfrm>
            <a:off x="3680750" y="4305784"/>
            <a:ext cx="231494" cy="231494"/>
          </a:xfrm>
          <a:prstGeom prst="ellipse">
            <a:avLst/>
          </a:prstGeom>
          <a:gradFill flip="none" rotWithShape="1">
            <a:gsLst>
              <a:gs pos="0">
                <a:srgbClr val="306CF6">
                  <a:alpha val="64000"/>
                </a:srgbClr>
              </a:gs>
              <a:gs pos="63000">
                <a:srgbClr val="00B0F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899499C0-F3E3-43E6-B9C8-510EB88A4F76}"/>
              </a:ext>
            </a:extLst>
          </p:cNvPr>
          <p:cNvSpPr/>
          <p:nvPr/>
        </p:nvSpPr>
        <p:spPr>
          <a:xfrm>
            <a:off x="4004841" y="4687749"/>
            <a:ext cx="138895" cy="138895"/>
          </a:xfrm>
          <a:prstGeom prst="ellipse">
            <a:avLst/>
          </a:prstGeom>
          <a:gradFill flip="none" rotWithShape="1">
            <a:gsLst>
              <a:gs pos="0">
                <a:srgbClr val="306CF6">
                  <a:alpha val="64000"/>
                </a:srgbClr>
              </a:gs>
              <a:gs pos="63000">
                <a:srgbClr val="00B0F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BB6FB4E1-6C5F-480F-AD42-00F3D22B58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4" b="8676"/>
          <a:stretch/>
        </p:blipFill>
        <p:spPr>
          <a:xfrm>
            <a:off x="4745793" y="4534159"/>
            <a:ext cx="2388654" cy="1939135"/>
          </a:xfrm>
          <a:custGeom>
            <a:avLst/>
            <a:gdLst>
              <a:gd name="connsiteX0" fmla="*/ 0 w 4013586"/>
              <a:gd name="connsiteY0" fmla="*/ 0 h 3665382"/>
              <a:gd name="connsiteX1" fmla="*/ 4013586 w 4013586"/>
              <a:gd name="connsiteY1" fmla="*/ 0 h 3665382"/>
              <a:gd name="connsiteX2" fmla="*/ 4013586 w 4013586"/>
              <a:gd name="connsiteY2" fmla="*/ 3665382 h 3665382"/>
              <a:gd name="connsiteX3" fmla="*/ 0 w 4013586"/>
              <a:gd name="connsiteY3" fmla="*/ 3665382 h 366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3586" h="3665382">
                <a:moveTo>
                  <a:pt x="0" y="0"/>
                </a:moveTo>
                <a:lnTo>
                  <a:pt x="4013586" y="0"/>
                </a:lnTo>
                <a:lnTo>
                  <a:pt x="4013586" y="3665382"/>
                </a:lnTo>
                <a:lnTo>
                  <a:pt x="0" y="3665382"/>
                </a:lnTo>
                <a:close/>
              </a:path>
            </a:pathLst>
          </a:cu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1926CC68-FB9D-4616-944D-2C5198D85BC8}"/>
              </a:ext>
            </a:extLst>
          </p:cNvPr>
          <p:cNvGrpSpPr/>
          <p:nvPr/>
        </p:nvGrpSpPr>
        <p:grpSpPr>
          <a:xfrm>
            <a:off x="1361955" y="5231757"/>
            <a:ext cx="9468090" cy="335666"/>
            <a:chOff x="1030146" y="5254906"/>
            <a:chExt cx="9468090" cy="300942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FBBF7B15-CECB-451B-9EDA-9A6C8DC459C6}"/>
                </a:ext>
              </a:extLst>
            </p:cNvPr>
            <p:cNvGrpSpPr/>
            <p:nvPr/>
          </p:nvGrpSpPr>
          <p:grpSpPr>
            <a:xfrm>
              <a:off x="8032830" y="5254906"/>
              <a:ext cx="2465406" cy="300942"/>
              <a:chOff x="8032830" y="5254906"/>
              <a:chExt cx="2465406" cy="300942"/>
            </a:xfrm>
          </p:grpSpPr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790EE12F-AC9A-4A44-9441-A362876EC533}"/>
                  </a:ext>
                </a:extLst>
              </p:cNvPr>
              <p:cNvSpPr/>
              <p:nvPr/>
            </p:nvSpPr>
            <p:spPr>
              <a:xfrm flipH="1">
                <a:off x="8032830" y="5370653"/>
                <a:ext cx="1967695" cy="1851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79000">
                    <a:srgbClr val="00B0F0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EFB03E32-3BB1-425C-8125-424E8F49EE95}"/>
                  </a:ext>
                </a:extLst>
              </p:cNvPr>
              <p:cNvSpPr/>
              <p:nvPr/>
            </p:nvSpPr>
            <p:spPr>
              <a:xfrm flipH="1">
                <a:off x="8530541" y="5254906"/>
                <a:ext cx="1967695" cy="5787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79000">
                    <a:srgbClr val="00B0F0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9CEE384B-3C83-4518-9440-0B6B2268759C}"/>
                </a:ext>
              </a:extLst>
            </p:cNvPr>
            <p:cNvGrpSpPr/>
            <p:nvPr/>
          </p:nvGrpSpPr>
          <p:grpSpPr>
            <a:xfrm flipH="1">
              <a:off x="1030146" y="5254906"/>
              <a:ext cx="2465406" cy="300942"/>
              <a:chOff x="8032830" y="5254906"/>
              <a:chExt cx="2465406" cy="300942"/>
            </a:xfrm>
          </p:grpSpPr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12FF771E-794E-4B4D-AD4F-2299E3F36536}"/>
                  </a:ext>
                </a:extLst>
              </p:cNvPr>
              <p:cNvSpPr/>
              <p:nvPr/>
            </p:nvSpPr>
            <p:spPr>
              <a:xfrm flipH="1">
                <a:off x="8032830" y="5370653"/>
                <a:ext cx="1967695" cy="1851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79000">
                    <a:srgbClr val="00B0F0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FC1AC66F-E084-4649-8D39-D3D09B239468}"/>
                  </a:ext>
                </a:extLst>
              </p:cNvPr>
              <p:cNvSpPr/>
              <p:nvPr/>
            </p:nvSpPr>
            <p:spPr>
              <a:xfrm flipH="1">
                <a:off x="8530541" y="5254906"/>
                <a:ext cx="1967695" cy="5787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79000">
                    <a:srgbClr val="00B0F0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0EBBC8D1-23FB-4152-80C9-AFBC9F860F62}"/>
              </a:ext>
            </a:extLst>
          </p:cNvPr>
          <p:cNvSpPr txBox="1"/>
          <p:nvPr/>
        </p:nvSpPr>
        <p:spPr>
          <a:xfrm>
            <a:off x="1111767" y="873662"/>
            <a:ext cx="9968465" cy="1977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“十四五”时期山东省艺术科学研究（</a:t>
            </a:r>
            <a:r>
              <a:rPr lang="en-US" altLang="zh-CN" sz="2800" dirty="0">
                <a:solidFill>
                  <a:srgbClr val="0070C0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2021—2025</a:t>
            </a:r>
            <a:r>
              <a:rPr lang="zh-CN" altLang="en-US" sz="2800" dirty="0">
                <a:solidFill>
                  <a:srgbClr val="0070C0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）课题指南</a:t>
            </a:r>
            <a:endParaRPr lang="en-US" altLang="zh-CN" sz="2800" dirty="0">
              <a:solidFill>
                <a:srgbClr val="0070C0"/>
              </a:solidFill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  <a:p>
            <a:pPr algn="ctr">
              <a:lnSpc>
                <a:spcPts val="51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山东省</a:t>
            </a:r>
            <a:r>
              <a:rPr lang="zh-CN" altLang="zh-CN" sz="2800" dirty="0">
                <a:solidFill>
                  <a:srgbClr val="0070C0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艺术科学项目申报管理系统</a:t>
            </a:r>
            <a:r>
              <a:rPr lang="zh-CN" altLang="en-US" sz="2800" dirty="0">
                <a:solidFill>
                  <a:srgbClr val="0070C0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操作说明</a:t>
            </a:r>
            <a:endParaRPr lang="en-US" altLang="zh-CN" sz="2800" dirty="0">
              <a:solidFill>
                <a:srgbClr val="0070C0"/>
              </a:solidFill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  <a:p>
            <a:pPr algn="ctr">
              <a:lnSpc>
                <a:spcPts val="51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视频会议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E90A141-3464-41DA-A178-C5BA462FB656}"/>
              </a:ext>
            </a:extLst>
          </p:cNvPr>
          <p:cNvGrpSpPr/>
          <p:nvPr/>
        </p:nvGrpSpPr>
        <p:grpSpPr>
          <a:xfrm>
            <a:off x="4379072" y="3091976"/>
            <a:ext cx="3433856" cy="1026196"/>
            <a:chOff x="4521114" y="3075287"/>
            <a:chExt cx="3433856" cy="1026196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7ECA0319-9717-4EBA-BFB3-B3E8FFE676B8}"/>
                </a:ext>
              </a:extLst>
            </p:cNvPr>
            <p:cNvSpPr txBox="1"/>
            <p:nvPr/>
          </p:nvSpPr>
          <p:spPr>
            <a:xfrm>
              <a:off x="5060272" y="3075287"/>
              <a:ext cx="1871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02060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主讲人：孙 平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DBFCF196-6BD9-4FD2-B9A1-E1E9993A830D}"/>
                </a:ext>
              </a:extLst>
            </p:cNvPr>
            <p:cNvSpPr txBox="1"/>
            <p:nvPr/>
          </p:nvSpPr>
          <p:spPr>
            <a:xfrm>
              <a:off x="4805199" y="3639060"/>
              <a:ext cx="31497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002060"/>
                  </a:solidFill>
                  <a:latin typeface="方正黑体简体" panose="03000509000000000000" pitchFamily="65" charset="-122"/>
                  <a:ea typeface="方正黑体简体" panose="03000509000000000000" pitchFamily="65" charset="-122"/>
                </a:rPr>
                <a:t>山东省文化艺术科学协会</a:t>
              </a: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5E39AC2B-8CC3-4A2D-93B2-6FE47CA5A724}"/>
                </a:ext>
              </a:extLst>
            </p:cNvPr>
            <p:cNvCxnSpPr>
              <a:cxnSpLocks/>
            </p:cNvCxnSpPr>
            <p:nvPr/>
          </p:nvCxnSpPr>
          <p:spPr>
            <a:xfrm>
              <a:off x="4521114" y="3542190"/>
              <a:ext cx="29296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FD8E9BE2-36E7-4996-927C-26DABBD278FE}"/>
                </a:ext>
              </a:extLst>
            </p:cNvPr>
            <p:cNvCxnSpPr/>
            <p:nvPr/>
          </p:nvCxnSpPr>
          <p:spPr>
            <a:xfrm>
              <a:off x="5060272" y="3075287"/>
              <a:ext cx="0" cy="1026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972EC0D9-8F90-4C4E-A263-7F0DDD37CE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52" y="335748"/>
            <a:ext cx="529124" cy="660670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6374DE9C-3E52-4188-BFB4-D568471CDFE3}"/>
              </a:ext>
            </a:extLst>
          </p:cNvPr>
          <p:cNvSpPr txBox="1"/>
          <p:nvPr/>
        </p:nvSpPr>
        <p:spPr>
          <a:xfrm>
            <a:off x="2589418" y="6437601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A8D9DCE4-CE39-4E8C-BDD2-AE3F624E5E31}"/>
              </a:ext>
            </a:extLst>
          </p:cNvPr>
          <p:cNvSpPr txBox="1"/>
          <p:nvPr/>
        </p:nvSpPr>
        <p:spPr>
          <a:xfrm>
            <a:off x="4007748" y="676076"/>
            <a:ext cx="417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六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 科研管理单位审核结项项目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2AC16C6-3557-48ED-A8F1-7D3CE9BD5A82}"/>
              </a:ext>
            </a:extLst>
          </p:cNvPr>
          <p:cNvGrpSpPr/>
          <p:nvPr/>
        </p:nvGrpSpPr>
        <p:grpSpPr>
          <a:xfrm>
            <a:off x="3697991" y="866365"/>
            <a:ext cx="4638142" cy="315231"/>
            <a:chOff x="4336755" y="812400"/>
            <a:chExt cx="3854985" cy="315231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01E5DE2-928D-48B5-915B-418B645BFEDE}"/>
                </a:ext>
              </a:extLst>
            </p:cNvPr>
            <p:cNvGrpSpPr/>
            <p:nvPr/>
          </p:nvGrpSpPr>
          <p:grpSpPr>
            <a:xfrm>
              <a:off x="4336755" y="812400"/>
              <a:ext cx="425503" cy="315231"/>
              <a:chOff x="4679897" y="637140"/>
              <a:chExt cx="425503" cy="315231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FC4B18A6-890E-49E0-8698-91BBC958170C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48E4C2CA-523D-405A-A0E7-9F470BD915F4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BE2D8121-7D9B-41BD-9ADA-97371668618E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18A895A4-5FB0-489C-BA15-B03AACC0C99C}"/>
                </a:ext>
              </a:extLst>
            </p:cNvPr>
            <p:cNvGrpSpPr/>
            <p:nvPr/>
          </p:nvGrpSpPr>
          <p:grpSpPr>
            <a:xfrm flipH="1">
              <a:off x="7766237" y="812400"/>
              <a:ext cx="425503" cy="315231"/>
              <a:chOff x="4679897" y="637140"/>
              <a:chExt cx="425503" cy="315231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1FDB7A06-051D-48AD-AC09-A140D1F695CB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F946712A-1224-4317-B3A9-2F19DED41162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D74FD3F5-904D-4887-972E-8B36DAA599BF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19A5F82E-ADAE-4D69-9615-5CA9406D4215}"/>
              </a:ext>
            </a:extLst>
          </p:cNvPr>
          <p:cNvSpPr txBox="1"/>
          <p:nvPr/>
        </p:nvSpPr>
        <p:spPr>
          <a:xfrm>
            <a:off x="2735194" y="6492351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solidFill>
                  <a:schemeClr val="accent1">
                    <a:lumMod val="40000"/>
                    <a:lumOff val="6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169A7F4-47BD-4229-8961-03FED0BFA688}"/>
              </a:ext>
            </a:extLst>
          </p:cNvPr>
          <p:cNvSpPr txBox="1"/>
          <p:nvPr/>
        </p:nvSpPr>
        <p:spPr>
          <a:xfrm>
            <a:off x="2365972" y="1506735"/>
            <a:ext cx="7790082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科研管理部门审核结项项目</a:t>
            </a:r>
          </a:p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点击</a:t>
            </a: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待审核结项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菜单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-&gt;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详情按钮进入结项项目</a:t>
            </a: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详情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页面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待审核结项菜单内的项目全部都是当前账号可以操作的项目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7170479-DC36-448F-B2C9-4E10372E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8" y="2546197"/>
            <a:ext cx="10528081" cy="4180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058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A8D9DCE4-CE39-4E8C-BDD2-AE3F624E5E31}"/>
              </a:ext>
            </a:extLst>
          </p:cNvPr>
          <p:cNvSpPr txBox="1"/>
          <p:nvPr/>
        </p:nvSpPr>
        <p:spPr>
          <a:xfrm>
            <a:off x="4007748" y="676076"/>
            <a:ext cx="417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七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 科研管理单位审核结项项目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2AC16C6-3557-48ED-A8F1-7D3CE9BD5A82}"/>
              </a:ext>
            </a:extLst>
          </p:cNvPr>
          <p:cNvGrpSpPr/>
          <p:nvPr/>
        </p:nvGrpSpPr>
        <p:grpSpPr>
          <a:xfrm>
            <a:off x="3697991" y="866365"/>
            <a:ext cx="4638142" cy="315231"/>
            <a:chOff x="4336755" y="812400"/>
            <a:chExt cx="3854985" cy="315231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01E5DE2-928D-48B5-915B-418B645BFEDE}"/>
                </a:ext>
              </a:extLst>
            </p:cNvPr>
            <p:cNvGrpSpPr/>
            <p:nvPr/>
          </p:nvGrpSpPr>
          <p:grpSpPr>
            <a:xfrm>
              <a:off x="4336755" y="812400"/>
              <a:ext cx="425503" cy="315231"/>
              <a:chOff x="4679897" y="637140"/>
              <a:chExt cx="425503" cy="315231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FC4B18A6-890E-49E0-8698-91BBC958170C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48E4C2CA-523D-405A-A0E7-9F470BD915F4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BE2D8121-7D9B-41BD-9ADA-97371668618E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18A895A4-5FB0-489C-BA15-B03AACC0C99C}"/>
                </a:ext>
              </a:extLst>
            </p:cNvPr>
            <p:cNvGrpSpPr/>
            <p:nvPr/>
          </p:nvGrpSpPr>
          <p:grpSpPr>
            <a:xfrm flipH="1">
              <a:off x="7766237" y="812400"/>
              <a:ext cx="425503" cy="315231"/>
              <a:chOff x="4679897" y="637140"/>
              <a:chExt cx="425503" cy="315231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1FDB7A06-051D-48AD-AC09-A140D1F695CB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F946712A-1224-4317-B3A9-2F19DED41162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D74FD3F5-904D-4887-972E-8B36DAA599BF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19A5F82E-ADAE-4D69-9615-5CA9406D4215}"/>
              </a:ext>
            </a:extLst>
          </p:cNvPr>
          <p:cNvSpPr txBox="1"/>
          <p:nvPr/>
        </p:nvSpPr>
        <p:spPr>
          <a:xfrm>
            <a:off x="2735194" y="6492351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solidFill>
                  <a:schemeClr val="accent1">
                    <a:lumMod val="40000"/>
                    <a:lumOff val="6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169A7F4-47BD-4229-8961-03FED0BFA688}"/>
              </a:ext>
            </a:extLst>
          </p:cNvPr>
          <p:cNvSpPr txBox="1"/>
          <p:nvPr/>
        </p:nvSpPr>
        <p:spPr>
          <a:xfrm>
            <a:off x="2365972" y="1506735"/>
            <a:ext cx="7790082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结项项目科研单位需要</a:t>
            </a: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审核两次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，第一次审核后生成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pdf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版本，申报人需将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pdf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去科研管理单位盖章后将上传到后台， 科研管理单位进行第二次审核后通过提交。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0E374C5-3FA8-4C73-8B32-19E3F98082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53" y="2234343"/>
            <a:ext cx="7986945" cy="4258008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C53303ED-87A2-4A12-8541-A0D80E6005FA}"/>
              </a:ext>
            </a:extLst>
          </p:cNvPr>
          <p:cNvSpPr/>
          <p:nvPr/>
        </p:nvSpPr>
        <p:spPr>
          <a:xfrm>
            <a:off x="8966447" y="2636668"/>
            <a:ext cx="914400" cy="792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2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A8D9DCE4-CE39-4E8C-BDD2-AE3F624E5E31}"/>
              </a:ext>
            </a:extLst>
          </p:cNvPr>
          <p:cNvSpPr txBox="1"/>
          <p:nvPr/>
        </p:nvSpPr>
        <p:spPr>
          <a:xfrm>
            <a:off x="4007748" y="676076"/>
            <a:ext cx="417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八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 科研管理单位审核结项项目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2AC16C6-3557-48ED-A8F1-7D3CE9BD5A82}"/>
              </a:ext>
            </a:extLst>
          </p:cNvPr>
          <p:cNvGrpSpPr/>
          <p:nvPr/>
        </p:nvGrpSpPr>
        <p:grpSpPr>
          <a:xfrm>
            <a:off x="3697991" y="866365"/>
            <a:ext cx="4638142" cy="315231"/>
            <a:chOff x="4336755" y="812400"/>
            <a:chExt cx="3854985" cy="315231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01E5DE2-928D-48B5-915B-418B645BFEDE}"/>
                </a:ext>
              </a:extLst>
            </p:cNvPr>
            <p:cNvGrpSpPr/>
            <p:nvPr/>
          </p:nvGrpSpPr>
          <p:grpSpPr>
            <a:xfrm>
              <a:off x="4336755" y="812400"/>
              <a:ext cx="425503" cy="315231"/>
              <a:chOff x="4679897" y="637140"/>
              <a:chExt cx="425503" cy="315231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FC4B18A6-890E-49E0-8698-91BBC958170C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48E4C2CA-523D-405A-A0E7-9F470BD915F4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BE2D8121-7D9B-41BD-9ADA-97371668618E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18A895A4-5FB0-489C-BA15-B03AACC0C99C}"/>
                </a:ext>
              </a:extLst>
            </p:cNvPr>
            <p:cNvGrpSpPr/>
            <p:nvPr/>
          </p:nvGrpSpPr>
          <p:grpSpPr>
            <a:xfrm flipH="1">
              <a:off x="7766237" y="812400"/>
              <a:ext cx="425503" cy="315231"/>
              <a:chOff x="4679897" y="637140"/>
              <a:chExt cx="425503" cy="315231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1FDB7A06-051D-48AD-AC09-A140D1F695CB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F946712A-1224-4317-B3A9-2F19DED41162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D74FD3F5-904D-4887-972E-8B36DAA599BF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19A5F82E-ADAE-4D69-9615-5CA9406D4215}"/>
              </a:ext>
            </a:extLst>
          </p:cNvPr>
          <p:cNvSpPr txBox="1"/>
          <p:nvPr/>
        </p:nvSpPr>
        <p:spPr>
          <a:xfrm>
            <a:off x="2735194" y="6492351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solidFill>
                  <a:schemeClr val="accent1">
                    <a:lumMod val="40000"/>
                    <a:lumOff val="60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169A7F4-47BD-4229-8961-03FED0BFA688}"/>
              </a:ext>
            </a:extLst>
          </p:cNvPr>
          <p:cNvSpPr txBox="1"/>
          <p:nvPr/>
        </p:nvSpPr>
        <p:spPr>
          <a:xfrm>
            <a:off x="2365972" y="1546824"/>
            <a:ext cx="7790082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、科研管理单位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-&gt;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 审核通过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-&gt;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同意结项 提交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-&gt;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审核未通过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-&gt;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详情内 不同意 提交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858A7D7-66EF-4CC6-8F26-51C3F783D5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56" y="2579240"/>
            <a:ext cx="7388921" cy="358147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52D9D5F-73FE-4F3D-A4E5-FF0DBE4577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7" y="4039340"/>
            <a:ext cx="10102788" cy="2818660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140456E7-C203-41F6-A358-DDCD7D519289}"/>
              </a:ext>
            </a:extLst>
          </p:cNvPr>
          <p:cNvSpPr/>
          <p:nvPr/>
        </p:nvSpPr>
        <p:spPr>
          <a:xfrm>
            <a:off x="9587883" y="3342053"/>
            <a:ext cx="444557" cy="4469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34225ED-90AE-4D73-B866-41083DC6D4FE}"/>
              </a:ext>
            </a:extLst>
          </p:cNvPr>
          <p:cNvSpPr txBox="1"/>
          <p:nvPr/>
        </p:nvSpPr>
        <p:spPr>
          <a:xfrm>
            <a:off x="2365972" y="1993963"/>
            <a:ext cx="3093796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、已结项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-&gt;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 科研部门统一管理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717E22-8FD9-464A-863C-51A3C5C5ED25}"/>
              </a:ext>
            </a:extLst>
          </p:cNvPr>
          <p:cNvSpPr txBox="1"/>
          <p:nvPr/>
        </p:nvSpPr>
        <p:spPr>
          <a:xfrm>
            <a:off x="2864601" y="3105834"/>
            <a:ext cx="37574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942F0B1-0B42-4804-B7A3-99DCB0B2351E}"/>
              </a:ext>
            </a:extLst>
          </p:cNvPr>
          <p:cNvSpPr txBox="1"/>
          <p:nvPr/>
        </p:nvSpPr>
        <p:spPr>
          <a:xfrm>
            <a:off x="5637321" y="5866484"/>
            <a:ext cx="37574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57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7BBDADAA-EAA4-43F1-8DF8-B4103506DF3A}"/>
              </a:ext>
            </a:extLst>
          </p:cNvPr>
          <p:cNvGrpSpPr/>
          <p:nvPr/>
        </p:nvGrpSpPr>
        <p:grpSpPr>
          <a:xfrm>
            <a:off x="183700" y="297424"/>
            <a:ext cx="11777484" cy="6447396"/>
            <a:chOff x="183700" y="297424"/>
            <a:chExt cx="11777484" cy="644739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7E88CD7-546E-4E40-9FB6-6BE8945E2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599" y="297424"/>
              <a:ext cx="5519791" cy="3271238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E006CCB-FB9A-4D8E-B058-82CA0535B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700" y="3799651"/>
              <a:ext cx="2851879" cy="2851879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0B0DC0C-4915-4EA9-8F99-DA2F77220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317" y="3778596"/>
              <a:ext cx="3002178" cy="296622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19949F18-FA3F-4CF1-80B0-4FDD135A1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234" y="3808520"/>
              <a:ext cx="2878401" cy="293630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89EABCD-7F62-402E-A2AE-01041BC61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374" y="3799651"/>
              <a:ext cx="2679810" cy="2936300"/>
            </a:xfrm>
            <a:prstGeom prst="rect">
              <a:avLst/>
            </a:prstGeom>
          </p:spPr>
        </p:pic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69AF86FE-E2EE-4DE4-A8A1-64A7947BC1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2054" y="2302793"/>
              <a:ext cx="4766954" cy="292279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FF039CD0-C8E0-4D4B-A09B-33CA641FEBD4}"/>
                </a:ext>
              </a:extLst>
            </p:cNvPr>
            <p:cNvCxnSpPr>
              <a:cxnSpLocks/>
            </p:cNvCxnSpPr>
            <p:nvPr/>
          </p:nvCxnSpPr>
          <p:spPr>
            <a:xfrm>
              <a:off x="4524498" y="3534115"/>
              <a:ext cx="34527" cy="16914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0CD6BEA0-AF68-414F-B31C-503B6F956066}"/>
                </a:ext>
              </a:extLst>
            </p:cNvPr>
            <p:cNvCxnSpPr>
              <a:cxnSpLocks/>
            </p:cNvCxnSpPr>
            <p:nvPr/>
          </p:nvCxnSpPr>
          <p:spPr>
            <a:xfrm>
              <a:off x="6171721" y="3396121"/>
              <a:ext cx="1548713" cy="18294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32B9294C-31CD-4155-9826-05068EBBD9EE}"/>
                </a:ext>
              </a:extLst>
            </p:cNvPr>
            <p:cNvCxnSpPr>
              <a:cxnSpLocks/>
            </p:cNvCxnSpPr>
            <p:nvPr/>
          </p:nvCxnSpPr>
          <p:spPr>
            <a:xfrm>
              <a:off x="8063249" y="3426985"/>
              <a:ext cx="2558030" cy="183472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767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EF661669-81CB-4067-A2E6-49ABEBBFA455}"/>
              </a:ext>
            </a:extLst>
          </p:cNvPr>
          <p:cNvSpPr/>
          <p:nvPr/>
        </p:nvSpPr>
        <p:spPr>
          <a:xfrm>
            <a:off x="1831759" y="728656"/>
            <a:ext cx="9105529" cy="49626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B9D9102-1BFA-482F-A8B0-352BE46E1847}"/>
              </a:ext>
            </a:extLst>
          </p:cNvPr>
          <p:cNvSpPr txBox="1"/>
          <p:nvPr/>
        </p:nvSpPr>
        <p:spPr>
          <a:xfrm>
            <a:off x="1997476" y="1127157"/>
            <a:ext cx="9809825" cy="3802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zh-CN" altLang="en-US" sz="2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                          申报管理系统注册、登录说明</a:t>
            </a:r>
            <a:endParaRPr lang="en-US" altLang="zh-CN" sz="2400" dirty="0"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2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会员单位由后台统一发放账户、密码。</a:t>
            </a:r>
            <a:endParaRPr lang="en-US" altLang="zh-CN" sz="2400" dirty="0"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2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登录系统后请修改初始密码。</a:t>
            </a:r>
            <a:endParaRPr lang="en-US" altLang="zh-CN" sz="2400" dirty="0"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2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个人申请需先注册后，经所在单位科研管理部门通过方可登录。</a:t>
            </a:r>
            <a:endParaRPr lang="en-US" altLang="zh-CN" sz="2400" dirty="0"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2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单位未经注册个人无权登录系统进行申报。</a:t>
            </a:r>
            <a:endParaRPr lang="en-US" altLang="zh-CN" sz="2400" dirty="0"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2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山东省艺术科学项目申报管理系统视频会议链接：</a:t>
            </a:r>
            <a:r>
              <a:rPr lang="en-US" altLang="zh-CN" sz="2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https://wx.vzan.com/live/tvchat-1702969806?v=1618556116912</a:t>
            </a: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54745515-8522-4AB3-96B8-949F1AE1C86F}"/>
              </a:ext>
            </a:extLst>
          </p:cNvPr>
          <p:cNvSpPr/>
          <p:nvPr/>
        </p:nvSpPr>
        <p:spPr>
          <a:xfrm>
            <a:off x="0" y="5532698"/>
            <a:ext cx="12192000" cy="1394752"/>
          </a:xfrm>
          <a:custGeom>
            <a:avLst/>
            <a:gdLst>
              <a:gd name="connsiteX0" fmla="*/ 0 w 12192000"/>
              <a:gd name="connsiteY0" fmla="*/ 0 h 751229"/>
              <a:gd name="connsiteX1" fmla="*/ 136358 w 12192000"/>
              <a:gd name="connsiteY1" fmla="*/ 21368 h 751229"/>
              <a:gd name="connsiteX2" fmla="*/ 6096000 w 12192000"/>
              <a:gd name="connsiteY2" fmla="*/ 436130 h 751229"/>
              <a:gd name="connsiteX3" fmla="*/ 12055642 w 12192000"/>
              <a:gd name="connsiteY3" fmla="*/ 21368 h 751229"/>
              <a:gd name="connsiteX4" fmla="*/ 12192000 w 12192000"/>
              <a:gd name="connsiteY4" fmla="*/ 0 h 751229"/>
              <a:gd name="connsiteX5" fmla="*/ 12192000 w 12192000"/>
              <a:gd name="connsiteY5" fmla="*/ 751229 h 751229"/>
              <a:gd name="connsiteX6" fmla="*/ 0 w 12192000"/>
              <a:gd name="connsiteY6" fmla="*/ 751229 h 75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751229">
                <a:moveTo>
                  <a:pt x="0" y="0"/>
                </a:moveTo>
                <a:lnTo>
                  <a:pt x="136358" y="21368"/>
                </a:lnTo>
                <a:cubicBezTo>
                  <a:pt x="1939240" y="287173"/>
                  <a:pt x="3960768" y="436130"/>
                  <a:pt x="6096000" y="436130"/>
                </a:cubicBezTo>
                <a:cubicBezTo>
                  <a:pt x="8231233" y="436130"/>
                  <a:pt x="10252761" y="287173"/>
                  <a:pt x="12055642" y="21368"/>
                </a:cubicBezTo>
                <a:lnTo>
                  <a:pt x="12192000" y="0"/>
                </a:lnTo>
                <a:lnTo>
                  <a:pt x="12192000" y="751229"/>
                </a:lnTo>
                <a:lnTo>
                  <a:pt x="0" y="751229"/>
                </a:lnTo>
                <a:close/>
              </a:path>
            </a:pathLst>
          </a:custGeom>
          <a:solidFill>
            <a:srgbClr val="E6E6E6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D3914DCF-71EB-4823-BBC8-04840735626A}"/>
              </a:ext>
            </a:extLst>
          </p:cNvPr>
          <p:cNvSpPr/>
          <p:nvPr/>
        </p:nvSpPr>
        <p:spPr>
          <a:xfrm>
            <a:off x="0" y="5760721"/>
            <a:ext cx="12192000" cy="1097282"/>
          </a:xfrm>
          <a:custGeom>
            <a:avLst/>
            <a:gdLst>
              <a:gd name="connsiteX0" fmla="*/ 0 w 12192000"/>
              <a:gd name="connsiteY0" fmla="*/ 0 h 751229"/>
              <a:gd name="connsiteX1" fmla="*/ 136358 w 12192000"/>
              <a:gd name="connsiteY1" fmla="*/ 21368 h 751229"/>
              <a:gd name="connsiteX2" fmla="*/ 6096000 w 12192000"/>
              <a:gd name="connsiteY2" fmla="*/ 436130 h 751229"/>
              <a:gd name="connsiteX3" fmla="*/ 12055642 w 12192000"/>
              <a:gd name="connsiteY3" fmla="*/ 21368 h 751229"/>
              <a:gd name="connsiteX4" fmla="*/ 12192000 w 12192000"/>
              <a:gd name="connsiteY4" fmla="*/ 0 h 751229"/>
              <a:gd name="connsiteX5" fmla="*/ 12192000 w 12192000"/>
              <a:gd name="connsiteY5" fmla="*/ 751229 h 751229"/>
              <a:gd name="connsiteX6" fmla="*/ 0 w 12192000"/>
              <a:gd name="connsiteY6" fmla="*/ 751229 h 75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751229">
                <a:moveTo>
                  <a:pt x="0" y="0"/>
                </a:moveTo>
                <a:lnTo>
                  <a:pt x="136358" y="21368"/>
                </a:lnTo>
                <a:cubicBezTo>
                  <a:pt x="1939240" y="287173"/>
                  <a:pt x="3960768" y="436130"/>
                  <a:pt x="6096000" y="436130"/>
                </a:cubicBezTo>
                <a:cubicBezTo>
                  <a:pt x="8231233" y="436130"/>
                  <a:pt x="10252761" y="287173"/>
                  <a:pt x="12055642" y="21368"/>
                </a:cubicBezTo>
                <a:lnTo>
                  <a:pt x="12192000" y="0"/>
                </a:lnTo>
                <a:lnTo>
                  <a:pt x="12192000" y="751229"/>
                </a:lnTo>
                <a:lnTo>
                  <a:pt x="0" y="751229"/>
                </a:lnTo>
                <a:close/>
              </a:path>
            </a:pathLst>
          </a:custGeom>
          <a:solidFill>
            <a:srgbClr val="306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3AB05F5-E407-4794-8D01-9FE45970802A}"/>
              </a:ext>
            </a:extLst>
          </p:cNvPr>
          <p:cNvSpPr txBox="1"/>
          <p:nvPr/>
        </p:nvSpPr>
        <p:spPr>
          <a:xfrm>
            <a:off x="2843513" y="6495502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</p:spTree>
    <p:extLst>
      <p:ext uri="{BB962C8B-B14F-4D97-AF65-F5344CB8AC3E}">
        <p14:creationId xmlns:p14="http://schemas.microsoft.com/office/powerpoint/2010/main" val="259364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ADFE98C1-84DC-4F49-AC6F-3A84939BF205}"/>
              </a:ext>
            </a:extLst>
          </p:cNvPr>
          <p:cNvSpPr/>
          <p:nvPr/>
        </p:nvSpPr>
        <p:spPr>
          <a:xfrm>
            <a:off x="0" y="5532698"/>
            <a:ext cx="12192000" cy="1394752"/>
          </a:xfrm>
          <a:custGeom>
            <a:avLst/>
            <a:gdLst>
              <a:gd name="connsiteX0" fmla="*/ 0 w 12192000"/>
              <a:gd name="connsiteY0" fmla="*/ 0 h 751229"/>
              <a:gd name="connsiteX1" fmla="*/ 136358 w 12192000"/>
              <a:gd name="connsiteY1" fmla="*/ 21368 h 751229"/>
              <a:gd name="connsiteX2" fmla="*/ 6096000 w 12192000"/>
              <a:gd name="connsiteY2" fmla="*/ 436130 h 751229"/>
              <a:gd name="connsiteX3" fmla="*/ 12055642 w 12192000"/>
              <a:gd name="connsiteY3" fmla="*/ 21368 h 751229"/>
              <a:gd name="connsiteX4" fmla="*/ 12192000 w 12192000"/>
              <a:gd name="connsiteY4" fmla="*/ 0 h 751229"/>
              <a:gd name="connsiteX5" fmla="*/ 12192000 w 12192000"/>
              <a:gd name="connsiteY5" fmla="*/ 751229 h 751229"/>
              <a:gd name="connsiteX6" fmla="*/ 0 w 12192000"/>
              <a:gd name="connsiteY6" fmla="*/ 751229 h 75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751229">
                <a:moveTo>
                  <a:pt x="0" y="0"/>
                </a:moveTo>
                <a:lnTo>
                  <a:pt x="136358" y="21368"/>
                </a:lnTo>
                <a:cubicBezTo>
                  <a:pt x="1939240" y="287173"/>
                  <a:pt x="3960768" y="436130"/>
                  <a:pt x="6096000" y="436130"/>
                </a:cubicBezTo>
                <a:cubicBezTo>
                  <a:pt x="8231233" y="436130"/>
                  <a:pt x="10252761" y="287173"/>
                  <a:pt x="12055642" y="21368"/>
                </a:cubicBezTo>
                <a:lnTo>
                  <a:pt x="12192000" y="0"/>
                </a:lnTo>
                <a:lnTo>
                  <a:pt x="12192000" y="751229"/>
                </a:lnTo>
                <a:lnTo>
                  <a:pt x="0" y="751229"/>
                </a:lnTo>
                <a:close/>
              </a:path>
            </a:pathLst>
          </a:custGeom>
          <a:solidFill>
            <a:srgbClr val="E6E6E6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B365824B-2A8A-4F08-9E6E-F7F76EFF8091}"/>
              </a:ext>
            </a:extLst>
          </p:cNvPr>
          <p:cNvSpPr/>
          <p:nvPr/>
        </p:nvSpPr>
        <p:spPr>
          <a:xfrm>
            <a:off x="193430" y="-2473569"/>
            <a:ext cx="11805140" cy="11805138"/>
          </a:xfrm>
          <a:prstGeom prst="ellipse">
            <a:avLst/>
          </a:prstGeom>
          <a:noFill/>
          <a:ln>
            <a:gradFill>
              <a:gsLst>
                <a:gs pos="100000">
                  <a:schemeClr val="accent1">
                    <a:lumMod val="5000"/>
                    <a:lumOff val="95000"/>
                    <a:alpha val="34000"/>
                  </a:schemeClr>
                </a:gs>
                <a:gs pos="0">
                  <a:schemeClr val="bg1">
                    <a:lumMod val="65000"/>
                    <a:alpha val="56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F3F5B073-D8D3-4F62-A312-DDDCA3580963}"/>
              </a:ext>
            </a:extLst>
          </p:cNvPr>
          <p:cNvSpPr/>
          <p:nvPr/>
        </p:nvSpPr>
        <p:spPr>
          <a:xfrm>
            <a:off x="782638" y="-14661"/>
            <a:ext cx="10626724" cy="6765402"/>
          </a:xfrm>
          <a:custGeom>
            <a:avLst/>
            <a:gdLst>
              <a:gd name="connsiteX0" fmla="*/ 8811142 w 10772172"/>
              <a:gd name="connsiteY0" fmla="*/ 0 h 6858000"/>
              <a:gd name="connsiteX1" fmla="*/ 9539698 w 10772172"/>
              <a:gd name="connsiteY1" fmla="*/ 0 h 6858000"/>
              <a:gd name="connsiteX2" fmla="*/ 9542252 w 10772172"/>
              <a:gd name="connsiteY2" fmla="*/ 2949 h 6858000"/>
              <a:gd name="connsiteX3" fmla="*/ 10772172 w 10772172"/>
              <a:gd name="connsiteY3" fmla="*/ 3429000 h 6858000"/>
              <a:gd name="connsiteX4" fmla="*/ 9542252 w 10772172"/>
              <a:gd name="connsiteY4" fmla="*/ 6855052 h 6858000"/>
              <a:gd name="connsiteX5" fmla="*/ 9539698 w 10772172"/>
              <a:gd name="connsiteY5" fmla="*/ 6858000 h 6858000"/>
              <a:gd name="connsiteX6" fmla="*/ 8811142 w 10772172"/>
              <a:gd name="connsiteY6" fmla="*/ 6858000 h 6858000"/>
              <a:gd name="connsiteX7" fmla="*/ 8813161 w 10772172"/>
              <a:gd name="connsiteY7" fmla="*/ 6856075 h 6858000"/>
              <a:gd name="connsiteX8" fmla="*/ 10232701 w 10772172"/>
              <a:gd name="connsiteY8" fmla="*/ 3429000 h 6858000"/>
              <a:gd name="connsiteX9" fmla="*/ 8813161 w 10772172"/>
              <a:gd name="connsiteY9" fmla="*/ 1925 h 6858000"/>
              <a:gd name="connsiteX10" fmla="*/ 1232476 w 10772172"/>
              <a:gd name="connsiteY10" fmla="*/ 0 h 6858000"/>
              <a:gd name="connsiteX11" fmla="*/ 1961032 w 10772172"/>
              <a:gd name="connsiteY11" fmla="*/ 0 h 6858000"/>
              <a:gd name="connsiteX12" fmla="*/ 1959013 w 10772172"/>
              <a:gd name="connsiteY12" fmla="*/ 1925 h 6858000"/>
              <a:gd name="connsiteX13" fmla="*/ 539471 w 10772172"/>
              <a:gd name="connsiteY13" fmla="*/ 3429000 h 6858000"/>
              <a:gd name="connsiteX14" fmla="*/ 1959013 w 10772172"/>
              <a:gd name="connsiteY14" fmla="*/ 6856075 h 6858000"/>
              <a:gd name="connsiteX15" fmla="*/ 1961032 w 10772172"/>
              <a:gd name="connsiteY15" fmla="*/ 6858000 h 6858000"/>
              <a:gd name="connsiteX16" fmla="*/ 1232475 w 10772172"/>
              <a:gd name="connsiteY16" fmla="*/ 6858000 h 6858000"/>
              <a:gd name="connsiteX17" fmla="*/ 1229921 w 10772172"/>
              <a:gd name="connsiteY17" fmla="*/ 6855052 h 6858000"/>
              <a:gd name="connsiteX18" fmla="*/ 0 w 10772172"/>
              <a:gd name="connsiteY18" fmla="*/ 3429000 h 6858000"/>
              <a:gd name="connsiteX19" fmla="*/ 1229921 w 10772172"/>
              <a:gd name="connsiteY19" fmla="*/ 29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772172" h="6858000">
                <a:moveTo>
                  <a:pt x="8811142" y="0"/>
                </a:moveTo>
                <a:lnTo>
                  <a:pt x="9539698" y="0"/>
                </a:lnTo>
                <a:lnTo>
                  <a:pt x="9542252" y="2949"/>
                </a:lnTo>
                <a:cubicBezTo>
                  <a:pt x="10310609" y="933983"/>
                  <a:pt x="10772172" y="2127589"/>
                  <a:pt x="10772172" y="3429000"/>
                </a:cubicBezTo>
                <a:cubicBezTo>
                  <a:pt x="10772172" y="4730411"/>
                  <a:pt x="10310609" y="5924018"/>
                  <a:pt x="9542252" y="6855052"/>
                </a:cubicBezTo>
                <a:lnTo>
                  <a:pt x="9539698" y="6858000"/>
                </a:lnTo>
                <a:lnTo>
                  <a:pt x="8811142" y="6858000"/>
                </a:lnTo>
                <a:lnTo>
                  <a:pt x="8813161" y="6856075"/>
                </a:lnTo>
                <a:cubicBezTo>
                  <a:pt x="9690226" y="5979010"/>
                  <a:pt x="10232701" y="4767356"/>
                  <a:pt x="10232701" y="3429000"/>
                </a:cubicBezTo>
                <a:cubicBezTo>
                  <a:pt x="10232701" y="2090644"/>
                  <a:pt x="9690226" y="878990"/>
                  <a:pt x="8813161" y="1925"/>
                </a:cubicBezTo>
                <a:close/>
                <a:moveTo>
                  <a:pt x="1232476" y="0"/>
                </a:moveTo>
                <a:lnTo>
                  <a:pt x="1961032" y="0"/>
                </a:lnTo>
                <a:lnTo>
                  <a:pt x="1959013" y="1925"/>
                </a:lnTo>
                <a:cubicBezTo>
                  <a:pt x="1081948" y="878990"/>
                  <a:pt x="539471" y="2090644"/>
                  <a:pt x="539471" y="3429000"/>
                </a:cubicBezTo>
                <a:cubicBezTo>
                  <a:pt x="539471" y="4767356"/>
                  <a:pt x="1081948" y="5979010"/>
                  <a:pt x="1959013" y="6856075"/>
                </a:cubicBezTo>
                <a:lnTo>
                  <a:pt x="1961032" y="6858000"/>
                </a:lnTo>
                <a:lnTo>
                  <a:pt x="1232475" y="6858000"/>
                </a:lnTo>
                <a:lnTo>
                  <a:pt x="1229921" y="6855052"/>
                </a:lnTo>
                <a:cubicBezTo>
                  <a:pt x="461564" y="5924018"/>
                  <a:pt x="0" y="4730411"/>
                  <a:pt x="0" y="3429000"/>
                </a:cubicBezTo>
                <a:cubicBezTo>
                  <a:pt x="0" y="2127589"/>
                  <a:pt x="461564" y="933983"/>
                  <a:pt x="1229921" y="2949"/>
                </a:cubicBezTo>
                <a:close/>
              </a:path>
            </a:pathLst>
          </a:custGeom>
          <a:gradFill flip="none" rotWithShape="1">
            <a:gsLst>
              <a:gs pos="0">
                <a:srgbClr val="306CF6">
                  <a:alpha val="6000"/>
                </a:srgbClr>
              </a:gs>
              <a:gs pos="63000">
                <a:srgbClr val="00B0F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0B4B511-4B16-47E4-BE45-0DAE54898C44}"/>
              </a:ext>
            </a:extLst>
          </p:cNvPr>
          <p:cNvSpPr/>
          <p:nvPr/>
        </p:nvSpPr>
        <p:spPr>
          <a:xfrm>
            <a:off x="0" y="5760721"/>
            <a:ext cx="12192000" cy="1097282"/>
          </a:xfrm>
          <a:custGeom>
            <a:avLst/>
            <a:gdLst>
              <a:gd name="connsiteX0" fmla="*/ 0 w 12192000"/>
              <a:gd name="connsiteY0" fmla="*/ 0 h 751229"/>
              <a:gd name="connsiteX1" fmla="*/ 136358 w 12192000"/>
              <a:gd name="connsiteY1" fmla="*/ 21368 h 751229"/>
              <a:gd name="connsiteX2" fmla="*/ 6096000 w 12192000"/>
              <a:gd name="connsiteY2" fmla="*/ 436130 h 751229"/>
              <a:gd name="connsiteX3" fmla="*/ 12055642 w 12192000"/>
              <a:gd name="connsiteY3" fmla="*/ 21368 h 751229"/>
              <a:gd name="connsiteX4" fmla="*/ 12192000 w 12192000"/>
              <a:gd name="connsiteY4" fmla="*/ 0 h 751229"/>
              <a:gd name="connsiteX5" fmla="*/ 12192000 w 12192000"/>
              <a:gd name="connsiteY5" fmla="*/ 751229 h 751229"/>
              <a:gd name="connsiteX6" fmla="*/ 0 w 12192000"/>
              <a:gd name="connsiteY6" fmla="*/ 751229 h 75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751229">
                <a:moveTo>
                  <a:pt x="0" y="0"/>
                </a:moveTo>
                <a:lnTo>
                  <a:pt x="136358" y="21368"/>
                </a:lnTo>
                <a:cubicBezTo>
                  <a:pt x="1939240" y="287173"/>
                  <a:pt x="3960768" y="436130"/>
                  <a:pt x="6096000" y="436130"/>
                </a:cubicBezTo>
                <a:cubicBezTo>
                  <a:pt x="8231233" y="436130"/>
                  <a:pt x="10252761" y="287173"/>
                  <a:pt x="12055642" y="21368"/>
                </a:cubicBezTo>
                <a:lnTo>
                  <a:pt x="12192000" y="0"/>
                </a:lnTo>
                <a:lnTo>
                  <a:pt x="12192000" y="751229"/>
                </a:lnTo>
                <a:lnTo>
                  <a:pt x="0" y="751229"/>
                </a:lnTo>
                <a:close/>
              </a:path>
            </a:pathLst>
          </a:custGeom>
          <a:solidFill>
            <a:srgbClr val="306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0F5218DC-BB07-4E74-A0BD-AF52E792DC88}"/>
              </a:ext>
            </a:extLst>
          </p:cNvPr>
          <p:cNvSpPr/>
          <p:nvPr/>
        </p:nvSpPr>
        <p:spPr>
          <a:xfrm>
            <a:off x="601883" y="4641448"/>
            <a:ext cx="428263" cy="428263"/>
          </a:xfrm>
          <a:prstGeom prst="ellipse">
            <a:avLst/>
          </a:prstGeom>
          <a:gradFill flip="none" rotWithShape="1">
            <a:gsLst>
              <a:gs pos="0">
                <a:srgbClr val="306CF6">
                  <a:alpha val="64000"/>
                </a:srgbClr>
              </a:gs>
              <a:gs pos="85000">
                <a:srgbClr val="00B0F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C18D0EBB-8989-4D4A-809A-26A9A0ABB87C}"/>
              </a:ext>
            </a:extLst>
          </p:cNvPr>
          <p:cNvSpPr/>
          <p:nvPr/>
        </p:nvSpPr>
        <p:spPr>
          <a:xfrm>
            <a:off x="3680750" y="4305784"/>
            <a:ext cx="231494" cy="231494"/>
          </a:xfrm>
          <a:prstGeom prst="ellipse">
            <a:avLst/>
          </a:prstGeom>
          <a:gradFill flip="none" rotWithShape="1">
            <a:gsLst>
              <a:gs pos="0">
                <a:srgbClr val="306CF6">
                  <a:alpha val="64000"/>
                </a:srgbClr>
              </a:gs>
              <a:gs pos="63000">
                <a:srgbClr val="00B0F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899499C0-F3E3-43E6-B9C8-510EB88A4F76}"/>
              </a:ext>
            </a:extLst>
          </p:cNvPr>
          <p:cNvSpPr/>
          <p:nvPr/>
        </p:nvSpPr>
        <p:spPr>
          <a:xfrm>
            <a:off x="4004841" y="4687749"/>
            <a:ext cx="138895" cy="138895"/>
          </a:xfrm>
          <a:prstGeom prst="ellipse">
            <a:avLst/>
          </a:prstGeom>
          <a:gradFill flip="none" rotWithShape="1">
            <a:gsLst>
              <a:gs pos="0">
                <a:srgbClr val="306CF6">
                  <a:alpha val="64000"/>
                </a:srgbClr>
              </a:gs>
              <a:gs pos="63000">
                <a:srgbClr val="00B0F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BB6FB4E1-6C5F-480F-AD42-00F3D22B58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4" b="8676"/>
          <a:stretch/>
        </p:blipFill>
        <p:spPr>
          <a:xfrm>
            <a:off x="4064592" y="3379053"/>
            <a:ext cx="3553729" cy="2884955"/>
          </a:xfrm>
          <a:custGeom>
            <a:avLst/>
            <a:gdLst>
              <a:gd name="connsiteX0" fmla="*/ 0 w 4013586"/>
              <a:gd name="connsiteY0" fmla="*/ 0 h 3665382"/>
              <a:gd name="connsiteX1" fmla="*/ 4013586 w 4013586"/>
              <a:gd name="connsiteY1" fmla="*/ 0 h 3665382"/>
              <a:gd name="connsiteX2" fmla="*/ 4013586 w 4013586"/>
              <a:gd name="connsiteY2" fmla="*/ 3665382 h 3665382"/>
              <a:gd name="connsiteX3" fmla="*/ 0 w 4013586"/>
              <a:gd name="connsiteY3" fmla="*/ 3665382 h 366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3586" h="3665382">
                <a:moveTo>
                  <a:pt x="0" y="0"/>
                </a:moveTo>
                <a:lnTo>
                  <a:pt x="4013586" y="0"/>
                </a:lnTo>
                <a:lnTo>
                  <a:pt x="4013586" y="3665382"/>
                </a:lnTo>
                <a:lnTo>
                  <a:pt x="0" y="3665382"/>
                </a:lnTo>
                <a:close/>
              </a:path>
            </a:pathLst>
          </a:cu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1926CC68-FB9D-4616-944D-2C5198D85BC8}"/>
              </a:ext>
            </a:extLst>
          </p:cNvPr>
          <p:cNvGrpSpPr/>
          <p:nvPr/>
        </p:nvGrpSpPr>
        <p:grpSpPr>
          <a:xfrm>
            <a:off x="1361955" y="5231757"/>
            <a:ext cx="9468090" cy="335666"/>
            <a:chOff x="1030146" y="5254906"/>
            <a:chExt cx="9468090" cy="300942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FBBF7B15-CECB-451B-9EDA-9A6C8DC459C6}"/>
                </a:ext>
              </a:extLst>
            </p:cNvPr>
            <p:cNvGrpSpPr/>
            <p:nvPr/>
          </p:nvGrpSpPr>
          <p:grpSpPr>
            <a:xfrm>
              <a:off x="8032830" y="5254906"/>
              <a:ext cx="2465406" cy="300942"/>
              <a:chOff x="8032830" y="5254906"/>
              <a:chExt cx="2465406" cy="300942"/>
            </a:xfrm>
          </p:grpSpPr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790EE12F-AC9A-4A44-9441-A362876EC533}"/>
                  </a:ext>
                </a:extLst>
              </p:cNvPr>
              <p:cNvSpPr/>
              <p:nvPr/>
            </p:nvSpPr>
            <p:spPr>
              <a:xfrm flipH="1">
                <a:off x="8032830" y="5370653"/>
                <a:ext cx="1967695" cy="1851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79000">
                    <a:srgbClr val="00B0F0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EFB03E32-3BB1-425C-8125-424E8F49EE95}"/>
                  </a:ext>
                </a:extLst>
              </p:cNvPr>
              <p:cNvSpPr/>
              <p:nvPr/>
            </p:nvSpPr>
            <p:spPr>
              <a:xfrm flipH="1">
                <a:off x="8530541" y="5254906"/>
                <a:ext cx="1967695" cy="5787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79000">
                    <a:srgbClr val="00B0F0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9CEE384B-3C83-4518-9440-0B6B2268759C}"/>
                </a:ext>
              </a:extLst>
            </p:cNvPr>
            <p:cNvGrpSpPr/>
            <p:nvPr/>
          </p:nvGrpSpPr>
          <p:grpSpPr>
            <a:xfrm flipH="1">
              <a:off x="1030146" y="5254906"/>
              <a:ext cx="2465406" cy="300942"/>
              <a:chOff x="8032830" y="5254906"/>
              <a:chExt cx="2465406" cy="300942"/>
            </a:xfrm>
          </p:grpSpPr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12FF771E-794E-4B4D-AD4F-2299E3F36536}"/>
                  </a:ext>
                </a:extLst>
              </p:cNvPr>
              <p:cNvSpPr/>
              <p:nvPr/>
            </p:nvSpPr>
            <p:spPr>
              <a:xfrm flipH="1">
                <a:off x="8032830" y="5370653"/>
                <a:ext cx="1967695" cy="1851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79000">
                    <a:srgbClr val="00B0F0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FC1AC66F-E084-4649-8D39-D3D09B239468}"/>
                  </a:ext>
                </a:extLst>
              </p:cNvPr>
              <p:cNvSpPr/>
              <p:nvPr/>
            </p:nvSpPr>
            <p:spPr>
              <a:xfrm flipH="1">
                <a:off x="8530541" y="5254906"/>
                <a:ext cx="1967695" cy="5787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79000">
                    <a:srgbClr val="00B0F0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" name="椭圆 31">
            <a:extLst>
              <a:ext uri="{FF2B5EF4-FFF2-40B4-BE49-F238E27FC236}">
                <a16:creationId xmlns:a16="http://schemas.microsoft.com/office/drawing/2014/main" id="{1EFBA4EA-D4BC-4FA4-BB1A-57FD9E947E0F}"/>
              </a:ext>
            </a:extLst>
          </p:cNvPr>
          <p:cNvSpPr/>
          <p:nvPr/>
        </p:nvSpPr>
        <p:spPr>
          <a:xfrm rot="1242151">
            <a:off x="8808334" y="4155311"/>
            <a:ext cx="428263" cy="428263"/>
          </a:xfrm>
          <a:prstGeom prst="ellipse">
            <a:avLst/>
          </a:prstGeom>
          <a:gradFill flip="none" rotWithShape="1">
            <a:gsLst>
              <a:gs pos="0">
                <a:srgbClr val="306CF6">
                  <a:alpha val="64000"/>
                </a:srgbClr>
              </a:gs>
              <a:gs pos="85000">
                <a:srgbClr val="00B0F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715D7FF-F0BB-40E2-982B-66F6D0A642BF}"/>
              </a:ext>
            </a:extLst>
          </p:cNvPr>
          <p:cNvSpPr txBox="1"/>
          <p:nvPr/>
        </p:nvSpPr>
        <p:spPr>
          <a:xfrm>
            <a:off x="3683000" y="1314051"/>
            <a:ext cx="482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300" dirty="0">
                <a:gradFill>
                  <a:gsLst>
                    <a:gs pos="0">
                      <a:srgbClr val="306CF6"/>
                    </a:gs>
                    <a:gs pos="100000">
                      <a:srgbClr val="00B0F0">
                        <a:alpha val="8000"/>
                      </a:srgbClr>
                    </a:gs>
                  </a:gsLst>
                  <a:lin ang="5400000" scaled="1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感谢您的欣赏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7ECA0319-9717-4EBA-BFB3-B3E8FFE676B8}"/>
              </a:ext>
            </a:extLst>
          </p:cNvPr>
          <p:cNvSpPr txBox="1"/>
          <p:nvPr/>
        </p:nvSpPr>
        <p:spPr>
          <a:xfrm>
            <a:off x="5160122" y="2700368"/>
            <a:ext cx="1871756" cy="369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gradFill>
                  <a:gsLst>
                    <a:gs pos="100000">
                      <a:srgbClr val="306CF6"/>
                    </a:gs>
                    <a:gs pos="0">
                      <a:srgbClr val="00B0F0"/>
                    </a:gs>
                  </a:gsLst>
                  <a:lin ang="5400000" scaled="1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THANK YOU</a:t>
            </a:r>
            <a:endParaRPr lang="zh-CN" altLang="en-US" dirty="0">
              <a:gradFill>
                <a:gsLst>
                  <a:gs pos="100000">
                    <a:srgbClr val="306CF6"/>
                  </a:gs>
                  <a:gs pos="0">
                    <a:srgbClr val="00B0F0"/>
                  </a:gs>
                </a:gsLst>
                <a:lin ang="5400000" scaled="1"/>
              </a:gra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0463E4D-160C-4456-8FD4-50CCE03BD5B0}"/>
              </a:ext>
            </a:extLst>
          </p:cNvPr>
          <p:cNvSpPr txBox="1"/>
          <p:nvPr/>
        </p:nvSpPr>
        <p:spPr>
          <a:xfrm>
            <a:off x="2843513" y="6495502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0EE7A253-D20A-49B0-BEAB-A383B5B04A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918" y="344500"/>
            <a:ext cx="529124" cy="6606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573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7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43165EB0-2ADE-4172-9864-30642E6F1159}"/>
              </a:ext>
            </a:extLst>
          </p:cNvPr>
          <p:cNvSpPr/>
          <p:nvPr/>
        </p:nvSpPr>
        <p:spPr>
          <a:xfrm>
            <a:off x="0" y="6004560"/>
            <a:ext cx="12192000" cy="853440"/>
          </a:xfrm>
          <a:prstGeom prst="rect">
            <a:avLst/>
          </a:prstGeom>
          <a:gradFill>
            <a:gsLst>
              <a:gs pos="0">
                <a:srgbClr val="306CF6">
                  <a:alpha val="14000"/>
                </a:srgbClr>
              </a:gs>
              <a:gs pos="100000">
                <a:srgbClr val="00B0F0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B365824B-2A8A-4F08-9E6E-F7F76EFF8091}"/>
              </a:ext>
            </a:extLst>
          </p:cNvPr>
          <p:cNvSpPr/>
          <p:nvPr/>
        </p:nvSpPr>
        <p:spPr>
          <a:xfrm>
            <a:off x="193430" y="-2543017"/>
            <a:ext cx="11805140" cy="11805138"/>
          </a:xfrm>
          <a:prstGeom prst="ellipse">
            <a:avLst/>
          </a:prstGeom>
          <a:noFill/>
          <a:ln>
            <a:gradFill>
              <a:gsLst>
                <a:gs pos="100000">
                  <a:schemeClr val="accent1">
                    <a:lumMod val="5000"/>
                    <a:lumOff val="95000"/>
                    <a:alpha val="34000"/>
                  </a:schemeClr>
                </a:gs>
                <a:gs pos="0">
                  <a:schemeClr val="bg1">
                    <a:lumMod val="65000"/>
                    <a:alpha val="56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991BDDC6-A37B-4D6F-BE8F-8B0072E6BF42}"/>
              </a:ext>
            </a:extLst>
          </p:cNvPr>
          <p:cNvSpPr txBox="1"/>
          <p:nvPr/>
        </p:nvSpPr>
        <p:spPr>
          <a:xfrm>
            <a:off x="2885242" y="418016"/>
            <a:ext cx="7297444" cy="924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000" dirty="0">
                <a:latin typeface="思源宋体 Heavy" panose="02020900000000000000" pitchFamily="18" charset="-122"/>
                <a:ea typeface="思源宋体 Heavy" panose="02020900000000000000" pitchFamily="18" charset="-122"/>
              </a:rPr>
              <a:t>             山东省文化艺术科学协会网站总页面</a:t>
            </a:r>
            <a:endParaRPr lang="en-US" altLang="zh-CN" sz="2000" dirty="0"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  <a:p>
            <a:pPr>
              <a:lnSpc>
                <a:spcPts val="3400"/>
              </a:lnSpc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网址：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http://http://www.sdwhkj.cn/index.php</a:t>
            </a:r>
            <a:endParaRPr lang="zh-CN" altLang="en-US" sz="2400" spc="2000" dirty="0"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B5AD0306-C2BF-44B4-BF62-6A31C777174C}"/>
              </a:ext>
            </a:extLst>
          </p:cNvPr>
          <p:cNvSpPr txBox="1"/>
          <p:nvPr/>
        </p:nvSpPr>
        <p:spPr>
          <a:xfrm>
            <a:off x="2512577" y="6303625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gradFill>
                  <a:gsLst>
                    <a:gs pos="75000">
                      <a:srgbClr val="306CF6">
                        <a:alpha val="28000"/>
                      </a:srgbClr>
                    </a:gs>
                    <a:gs pos="100000">
                      <a:srgbClr val="00B0F0">
                        <a:alpha val="0"/>
                      </a:srgbClr>
                    </a:gs>
                  </a:gsLst>
                  <a:lin ang="5400000" scaled="1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2692137-A056-4297-89AD-EB90DFF9CA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1" y="293679"/>
            <a:ext cx="529124" cy="6606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3D9B0AD-02A1-41C5-9590-9CD49440AA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78" y="1504319"/>
            <a:ext cx="3499244" cy="47915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8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43165EB0-2ADE-4172-9864-30642E6F1159}"/>
              </a:ext>
            </a:extLst>
          </p:cNvPr>
          <p:cNvSpPr/>
          <p:nvPr/>
        </p:nvSpPr>
        <p:spPr>
          <a:xfrm>
            <a:off x="0" y="6004560"/>
            <a:ext cx="12192000" cy="853440"/>
          </a:xfrm>
          <a:prstGeom prst="rect">
            <a:avLst/>
          </a:prstGeom>
          <a:gradFill>
            <a:gsLst>
              <a:gs pos="0">
                <a:srgbClr val="306CF6">
                  <a:alpha val="14000"/>
                </a:srgbClr>
              </a:gs>
              <a:gs pos="100000">
                <a:srgbClr val="00B0F0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B365824B-2A8A-4F08-9E6E-F7F76EFF8091}"/>
              </a:ext>
            </a:extLst>
          </p:cNvPr>
          <p:cNvSpPr/>
          <p:nvPr/>
        </p:nvSpPr>
        <p:spPr>
          <a:xfrm>
            <a:off x="193430" y="-2543017"/>
            <a:ext cx="11805140" cy="11805138"/>
          </a:xfrm>
          <a:prstGeom prst="ellipse">
            <a:avLst/>
          </a:prstGeom>
          <a:noFill/>
          <a:ln>
            <a:gradFill>
              <a:gsLst>
                <a:gs pos="100000">
                  <a:schemeClr val="accent1">
                    <a:lumMod val="5000"/>
                    <a:lumOff val="95000"/>
                    <a:alpha val="34000"/>
                  </a:schemeClr>
                </a:gs>
                <a:gs pos="0">
                  <a:schemeClr val="bg1">
                    <a:lumMod val="65000"/>
                    <a:alpha val="56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991BDDC6-A37B-4D6F-BE8F-8B0072E6BF42}"/>
              </a:ext>
            </a:extLst>
          </p:cNvPr>
          <p:cNvSpPr txBox="1"/>
          <p:nvPr/>
        </p:nvSpPr>
        <p:spPr>
          <a:xfrm>
            <a:off x="4012913" y="329240"/>
            <a:ext cx="458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山东省艺术科学项目申报管理系统页面</a:t>
            </a:r>
            <a:endParaRPr lang="en-US" altLang="zh-CN" sz="2000" dirty="0"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  <a:p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网址：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http://47.94.228.190</a:t>
            </a:r>
            <a:r>
              <a:rPr lang="en-US" altLang="zh-CN" sz="2400" spc="2000" dirty="0">
                <a:latin typeface="思源宋体 Heavy" panose="02020900000000000000" pitchFamily="18" charset="-122"/>
                <a:ea typeface="思源宋体 Heavy" panose="02020900000000000000" pitchFamily="18" charset="-122"/>
              </a:rPr>
              <a:t>/</a:t>
            </a:r>
            <a:endParaRPr lang="zh-CN" altLang="en-US" sz="2400" spc="2000" dirty="0"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B5AD0306-C2BF-44B4-BF62-6A31C777174C}"/>
              </a:ext>
            </a:extLst>
          </p:cNvPr>
          <p:cNvSpPr txBox="1"/>
          <p:nvPr/>
        </p:nvSpPr>
        <p:spPr>
          <a:xfrm>
            <a:off x="2885439" y="6320237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gradFill>
                  <a:gsLst>
                    <a:gs pos="75000">
                      <a:srgbClr val="306CF6">
                        <a:alpha val="28000"/>
                      </a:srgbClr>
                    </a:gs>
                    <a:gs pos="100000">
                      <a:srgbClr val="00B0F0">
                        <a:alpha val="0"/>
                      </a:srgbClr>
                    </a:gs>
                  </a:gsLst>
                  <a:lin ang="5400000" scaled="1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2692137-A056-4297-89AD-EB90DFF9CA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1" y="293679"/>
            <a:ext cx="529124" cy="66067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3035C26-1067-40C4-A84F-CD8543C59D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83" y="1531789"/>
            <a:ext cx="6251913" cy="46710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7A57CA4-4227-4D6D-8B98-24CCAEFD79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2" y="2142013"/>
            <a:ext cx="4370160" cy="2589923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A4E09568-C203-45FB-9102-E3CE1E77C4BD}"/>
              </a:ext>
            </a:extLst>
          </p:cNvPr>
          <p:cNvCxnSpPr/>
          <p:nvPr/>
        </p:nvCxnSpPr>
        <p:spPr>
          <a:xfrm flipH="1">
            <a:off x="4205820" y="2610036"/>
            <a:ext cx="114521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8145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43165EB0-2ADE-4172-9864-30642E6F1159}"/>
              </a:ext>
            </a:extLst>
          </p:cNvPr>
          <p:cNvSpPr/>
          <p:nvPr/>
        </p:nvSpPr>
        <p:spPr>
          <a:xfrm>
            <a:off x="0" y="6004560"/>
            <a:ext cx="12192000" cy="853440"/>
          </a:xfrm>
          <a:prstGeom prst="rect">
            <a:avLst/>
          </a:prstGeom>
          <a:gradFill>
            <a:gsLst>
              <a:gs pos="0">
                <a:srgbClr val="306CF6">
                  <a:alpha val="14000"/>
                </a:srgbClr>
              </a:gs>
              <a:gs pos="100000">
                <a:srgbClr val="00B0F0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B365824B-2A8A-4F08-9E6E-F7F76EFF8091}"/>
              </a:ext>
            </a:extLst>
          </p:cNvPr>
          <p:cNvSpPr/>
          <p:nvPr/>
        </p:nvSpPr>
        <p:spPr>
          <a:xfrm>
            <a:off x="193430" y="-2543017"/>
            <a:ext cx="11805140" cy="11805138"/>
          </a:xfrm>
          <a:prstGeom prst="ellipse">
            <a:avLst/>
          </a:prstGeom>
          <a:noFill/>
          <a:ln>
            <a:gradFill>
              <a:gsLst>
                <a:gs pos="100000">
                  <a:schemeClr val="accent1">
                    <a:lumMod val="5000"/>
                    <a:lumOff val="95000"/>
                    <a:alpha val="34000"/>
                  </a:schemeClr>
                </a:gs>
                <a:gs pos="0">
                  <a:schemeClr val="bg1">
                    <a:lumMod val="65000"/>
                    <a:alpha val="56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" name="椭圆 8">
            <a:extLst>
              <a:ext uri="{FF2B5EF4-FFF2-40B4-BE49-F238E27FC236}">
                <a16:creationId xmlns:a16="http://schemas.microsoft.com/office/drawing/2014/main" id="{CDD436D4-B63C-4059-A306-859CCFE15315}"/>
              </a:ext>
            </a:extLst>
          </p:cNvPr>
          <p:cNvSpPr/>
          <p:nvPr/>
        </p:nvSpPr>
        <p:spPr>
          <a:xfrm>
            <a:off x="3828263" y="2142392"/>
            <a:ext cx="511710" cy="511710"/>
          </a:xfrm>
          <a:prstGeom prst="ellipse">
            <a:avLst/>
          </a:prstGeom>
          <a:gradFill flip="none" rotWithShape="1">
            <a:gsLst>
              <a:gs pos="0">
                <a:srgbClr val="306CF6">
                  <a:alpha val="64000"/>
                </a:srgbClr>
              </a:gs>
              <a:gs pos="100000">
                <a:srgbClr val="00B0F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5D2DE104-FCD8-4EF2-886F-55045F8DF3A7}"/>
              </a:ext>
            </a:extLst>
          </p:cNvPr>
          <p:cNvSpPr/>
          <p:nvPr/>
        </p:nvSpPr>
        <p:spPr>
          <a:xfrm>
            <a:off x="3864292" y="3573749"/>
            <a:ext cx="511710" cy="511710"/>
          </a:xfrm>
          <a:prstGeom prst="ellipse">
            <a:avLst/>
          </a:prstGeom>
          <a:gradFill flip="none" rotWithShape="1">
            <a:gsLst>
              <a:gs pos="0">
                <a:srgbClr val="306CF6">
                  <a:alpha val="64000"/>
                </a:srgbClr>
              </a:gs>
              <a:gs pos="100000">
                <a:srgbClr val="00B0F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0B25F15-6946-403A-ADC4-B338945FF170}"/>
              </a:ext>
            </a:extLst>
          </p:cNvPr>
          <p:cNvGrpSpPr/>
          <p:nvPr/>
        </p:nvGrpSpPr>
        <p:grpSpPr>
          <a:xfrm>
            <a:off x="3828263" y="853440"/>
            <a:ext cx="4494835" cy="127321"/>
            <a:chOff x="1361955" y="844952"/>
            <a:chExt cx="4494835" cy="127321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366F2CD9-E089-48D0-BFAB-D7E715B5BBC9}"/>
                </a:ext>
              </a:extLst>
            </p:cNvPr>
            <p:cNvGrpSpPr/>
            <p:nvPr/>
          </p:nvGrpSpPr>
          <p:grpSpPr>
            <a:xfrm flipV="1">
              <a:off x="4686375" y="844952"/>
              <a:ext cx="1170415" cy="127321"/>
              <a:chOff x="8032830" y="5254906"/>
              <a:chExt cx="2465406" cy="300942"/>
            </a:xfrm>
          </p:grpSpPr>
          <p:sp>
            <p:nvSpPr>
              <p:cNvPr id="66" name="矩形: 圆角 65">
                <a:extLst>
                  <a:ext uri="{FF2B5EF4-FFF2-40B4-BE49-F238E27FC236}">
                    <a16:creationId xmlns:a16="http://schemas.microsoft.com/office/drawing/2014/main" id="{D786C333-F858-4F9B-BE45-67BA5BA35B87}"/>
                  </a:ext>
                </a:extLst>
              </p:cNvPr>
              <p:cNvSpPr/>
              <p:nvPr/>
            </p:nvSpPr>
            <p:spPr>
              <a:xfrm flipH="1">
                <a:off x="8032830" y="5370653"/>
                <a:ext cx="1967695" cy="1851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79000">
                    <a:srgbClr val="00B0F0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矩形: 圆角 66">
                <a:extLst>
                  <a:ext uri="{FF2B5EF4-FFF2-40B4-BE49-F238E27FC236}">
                    <a16:creationId xmlns:a16="http://schemas.microsoft.com/office/drawing/2014/main" id="{4182DEC3-2D68-47EC-9B2F-B225DE8CAEAB}"/>
                  </a:ext>
                </a:extLst>
              </p:cNvPr>
              <p:cNvSpPr/>
              <p:nvPr/>
            </p:nvSpPr>
            <p:spPr>
              <a:xfrm flipH="1">
                <a:off x="8530541" y="5254906"/>
                <a:ext cx="1967695" cy="5787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79000">
                    <a:srgbClr val="00B0F0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DEDC78B7-C392-43D0-B461-F008A53C2DA8}"/>
                </a:ext>
              </a:extLst>
            </p:cNvPr>
            <p:cNvGrpSpPr/>
            <p:nvPr/>
          </p:nvGrpSpPr>
          <p:grpSpPr>
            <a:xfrm flipH="1" flipV="1">
              <a:off x="1361955" y="844952"/>
              <a:ext cx="1170415" cy="127321"/>
              <a:chOff x="8032830" y="5254906"/>
              <a:chExt cx="2465406" cy="300942"/>
            </a:xfrm>
          </p:grpSpPr>
          <p:sp>
            <p:nvSpPr>
              <p:cNvPr id="64" name="矩形: 圆角 63">
                <a:extLst>
                  <a:ext uri="{FF2B5EF4-FFF2-40B4-BE49-F238E27FC236}">
                    <a16:creationId xmlns:a16="http://schemas.microsoft.com/office/drawing/2014/main" id="{923C2B67-8AF2-411E-AA3F-482990377FD7}"/>
                  </a:ext>
                </a:extLst>
              </p:cNvPr>
              <p:cNvSpPr/>
              <p:nvPr/>
            </p:nvSpPr>
            <p:spPr>
              <a:xfrm flipH="1">
                <a:off x="8032830" y="5370653"/>
                <a:ext cx="1967695" cy="18519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79000">
                    <a:srgbClr val="00B0F0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矩形: 圆角 64">
                <a:extLst>
                  <a:ext uri="{FF2B5EF4-FFF2-40B4-BE49-F238E27FC236}">
                    <a16:creationId xmlns:a16="http://schemas.microsoft.com/office/drawing/2014/main" id="{BC2F2B5B-CBE8-4A14-8398-F7DDA542E594}"/>
                  </a:ext>
                </a:extLst>
              </p:cNvPr>
              <p:cNvSpPr/>
              <p:nvPr/>
            </p:nvSpPr>
            <p:spPr>
              <a:xfrm flipH="1">
                <a:off x="8530541" y="5254906"/>
                <a:ext cx="1967695" cy="5787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79000">
                    <a:srgbClr val="00B0F0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991BDDC6-A37B-4D6F-BE8F-8B0072E6BF42}"/>
              </a:ext>
            </a:extLst>
          </p:cNvPr>
          <p:cNvSpPr txBox="1"/>
          <p:nvPr/>
        </p:nvSpPr>
        <p:spPr>
          <a:xfrm>
            <a:off x="4843748" y="537782"/>
            <a:ext cx="264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pc="2000" dirty="0">
                <a:gradFill>
                  <a:gsLst>
                    <a:gs pos="0">
                      <a:srgbClr val="306CF6"/>
                    </a:gs>
                    <a:gs pos="100000">
                      <a:srgbClr val="00B0F0">
                        <a:alpha val="8000"/>
                      </a:srgbClr>
                    </a:gs>
                  </a:gsLst>
                  <a:lin ang="5400000" scaled="1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目录</a:t>
            </a: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D33637C3-12B9-454D-98F9-59D5116A7034}"/>
              </a:ext>
            </a:extLst>
          </p:cNvPr>
          <p:cNvSpPr/>
          <p:nvPr/>
        </p:nvSpPr>
        <p:spPr>
          <a:xfrm>
            <a:off x="782638" y="-23149"/>
            <a:ext cx="10626724" cy="6765402"/>
          </a:xfrm>
          <a:custGeom>
            <a:avLst/>
            <a:gdLst>
              <a:gd name="connsiteX0" fmla="*/ 8811142 w 10772172"/>
              <a:gd name="connsiteY0" fmla="*/ 0 h 6858000"/>
              <a:gd name="connsiteX1" fmla="*/ 9539698 w 10772172"/>
              <a:gd name="connsiteY1" fmla="*/ 0 h 6858000"/>
              <a:gd name="connsiteX2" fmla="*/ 9542252 w 10772172"/>
              <a:gd name="connsiteY2" fmla="*/ 2949 h 6858000"/>
              <a:gd name="connsiteX3" fmla="*/ 10772172 w 10772172"/>
              <a:gd name="connsiteY3" fmla="*/ 3429000 h 6858000"/>
              <a:gd name="connsiteX4" fmla="*/ 9542252 w 10772172"/>
              <a:gd name="connsiteY4" fmla="*/ 6855052 h 6858000"/>
              <a:gd name="connsiteX5" fmla="*/ 9539698 w 10772172"/>
              <a:gd name="connsiteY5" fmla="*/ 6858000 h 6858000"/>
              <a:gd name="connsiteX6" fmla="*/ 8811142 w 10772172"/>
              <a:gd name="connsiteY6" fmla="*/ 6858000 h 6858000"/>
              <a:gd name="connsiteX7" fmla="*/ 8813161 w 10772172"/>
              <a:gd name="connsiteY7" fmla="*/ 6856075 h 6858000"/>
              <a:gd name="connsiteX8" fmla="*/ 10232701 w 10772172"/>
              <a:gd name="connsiteY8" fmla="*/ 3429000 h 6858000"/>
              <a:gd name="connsiteX9" fmla="*/ 8813161 w 10772172"/>
              <a:gd name="connsiteY9" fmla="*/ 1925 h 6858000"/>
              <a:gd name="connsiteX10" fmla="*/ 1232476 w 10772172"/>
              <a:gd name="connsiteY10" fmla="*/ 0 h 6858000"/>
              <a:gd name="connsiteX11" fmla="*/ 1961032 w 10772172"/>
              <a:gd name="connsiteY11" fmla="*/ 0 h 6858000"/>
              <a:gd name="connsiteX12" fmla="*/ 1959013 w 10772172"/>
              <a:gd name="connsiteY12" fmla="*/ 1925 h 6858000"/>
              <a:gd name="connsiteX13" fmla="*/ 539471 w 10772172"/>
              <a:gd name="connsiteY13" fmla="*/ 3429000 h 6858000"/>
              <a:gd name="connsiteX14" fmla="*/ 1959013 w 10772172"/>
              <a:gd name="connsiteY14" fmla="*/ 6856075 h 6858000"/>
              <a:gd name="connsiteX15" fmla="*/ 1961032 w 10772172"/>
              <a:gd name="connsiteY15" fmla="*/ 6858000 h 6858000"/>
              <a:gd name="connsiteX16" fmla="*/ 1232475 w 10772172"/>
              <a:gd name="connsiteY16" fmla="*/ 6858000 h 6858000"/>
              <a:gd name="connsiteX17" fmla="*/ 1229921 w 10772172"/>
              <a:gd name="connsiteY17" fmla="*/ 6855052 h 6858000"/>
              <a:gd name="connsiteX18" fmla="*/ 0 w 10772172"/>
              <a:gd name="connsiteY18" fmla="*/ 3429000 h 6858000"/>
              <a:gd name="connsiteX19" fmla="*/ 1229921 w 10772172"/>
              <a:gd name="connsiteY19" fmla="*/ 29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772172" h="6858000">
                <a:moveTo>
                  <a:pt x="8811142" y="0"/>
                </a:moveTo>
                <a:lnTo>
                  <a:pt x="9539698" y="0"/>
                </a:lnTo>
                <a:lnTo>
                  <a:pt x="9542252" y="2949"/>
                </a:lnTo>
                <a:cubicBezTo>
                  <a:pt x="10310609" y="933983"/>
                  <a:pt x="10772172" y="2127589"/>
                  <a:pt x="10772172" y="3429000"/>
                </a:cubicBezTo>
                <a:cubicBezTo>
                  <a:pt x="10772172" y="4730411"/>
                  <a:pt x="10310609" y="5924018"/>
                  <a:pt x="9542252" y="6855052"/>
                </a:cubicBezTo>
                <a:lnTo>
                  <a:pt x="9539698" y="6858000"/>
                </a:lnTo>
                <a:lnTo>
                  <a:pt x="8811142" y="6858000"/>
                </a:lnTo>
                <a:lnTo>
                  <a:pt x="8813161" y="6856075"/>
                </a:lnTo>
                <a:cubicBezTo>
                  <a:pt x="9690226" y="5979010"/>
                  <a:pt x="10232701" y="4767356"/>
                  <a:pt x="10232701" y="3429000"/>
                </a:cubicBezTo>
                <a:cubicBezTo>
                  <a:pt x="10232701" y="2090644"/>
                  <a:pt x="9690226" y="878990"/>
                  <a:pt x="8813161" y="1925"/>
                </a:cubicBezTo>
                <a:close/>
                <a:moveTo>
                  <a:pt x="1232476" y="0"/>
                </a:moveTo>
                <a:lnTo>
                  <a:pt x="1961032" y="0"/>
                </a:lnTo>
                <a:lnTo>
                  <a:pt x="1959013" y="1925"/>
                </a:lnTo>
                <a:cubicBezTo>
                  <a:pt x="1081948" y="878990"/>
                  <a:pt x="539471" y="2090644"/>
                  <a:pt x="539471" y="3429000"/>
                </a:cubicBezTo>
                <a:cubicBezTo>
                  <a:pt x="539471" y="4767356"/>
                  <a:pt x="1081948" y="5979010"/>
                  <a:pt x="1959013" y="6856075"/>
                </a:cubicBezTo>
                <a:lnTo>
                  <a:pt x="1961032" y="6858000"/>
                </a:lnTo>
                <a:lnTo>
                  <a:pt x="1232475" y="6858000"/>
                </a:lnTo>
                <a:lnTo>
                  <a:pt x="1229921" y="6855052"/>
                </a:lnTo>
                <a:cubicBezTo>
                  <a:pt x="461564" y="5924018"/>
                  <a:pt x="0" y="4730411"/>
                  <a:pt x="0" y="3429000"/>
                </a:cubicBezTo>
                <a:cubicBezTo>
                  <a:pt x="0" y="2127589"/>
                  <a:pt x="461564" y="933983"/>
                  <a:pt x="1229921" y="2949"/>
                </a:cubicBezTo>
                <a:close/>
              </a:path>
            </a:pathLst>
          </a:custGeom>
          <a:gradFill flip="none" rotWithShape="1">
            <a:gsLst>
              <a:gs pos="0">
                <a:srgbClr val="306CF6">
                  <a:alpha val="6000"/>
                </a:srgbClr>
              </a:gs>
              <a:gs pos="100000">
                <a:srgbClr val="00B0F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C30C1BC0-0AA8-4F3B-ADDA-E480AE64FC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253" y="4520338"/>
            <a:ext cx="1534362" cy="1534362"/>
          </a:xfrm>
          <a:prstGeom prst="rect">
            <a:avLst/>
          </a:prstGeom>
        </p:spPr>
      </p:pic>
      <p:sp>
        <p:nvSpPr>
          <p:cNvPr id="73" name="文本框 72">
            <a:extLst>
              <a:ext uri="{FF2B5EF4-FFF2-40B4-BE49-F238E27FC236}">
                <a16:creationId xmlns:a16="http://schemas.microsoft.com/office/drawing/2014/main" id="{B5AD0306-C2BF-44B4-BF62-6A31C777174C}"/>
              </a:ext>
            </a:extLst>
          </p:cNvPr>
          <p:cNvSpPr txBox="1"/>
          <p:nvPr/>
        </p:nvSpPr>
        <p:spPr>
          <a:xfrm>
            <a:off x="2885439" y="6320237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gradFill>
                  <a:gsLst>
                    <a:gs pos="75000">
                      <a:srgbClr val="306CF6">
                        <a:alpha val="28000"/>
                      </a:srgbClr>
                    </a:gs>
                    <a:gs pos="100000">
                      <a:srgbClr val="00B0F0">
                        <a:alpha val="0"/>
                      </a:srgbClr>
                    </a:gs>
                  </a:gsLst>
                  <a:lin ang="5400000" scaled="1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303C3B28-D3B7-404F-9D76-A83FDA47C7D8}"/>
              </a:ext>
            </a:extLst>
          </p:cNvPr>
          <p:cNvSpPr txBox="1"/>
          <p:nvPr/>
        </p:nvSpPr>
        <p:spPr>
          <a:xfrm>
            <a:off x="4435507" y="2112441"/>
            <a:ext cx="1809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申报流程</a:t>
            </a:r>
            <a:endParaRPr lang="en-US" altLang="zh-CN" sz="24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2328A39-46BE-48D5-BBF9-32CAE3DBD410}"/>
              </a:ext>
            </a:extLst>
          </p:cNvPr>
          <p:cNvSpPr txBox="1"/>
          <p:nvPr/>
        </p:nvSpPr>
        <p:spPr>
          <a:xfrm>
            <a:off x="4523824" y="3623794"/>
            <a:ext cx="1720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结项流程</a:t>
            </a:r>
            <a:endParaRPr lang="en-US" altLang="zh-CN" sz="24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2692137-A056-4297-89AD-EB90DFF9CA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1" y="293679"/>
            <a:ext cx="529124" cy="6606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8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ADFE98C1-84DC-4F49-AC6F-3A84939BF205}"/>
              </a:ext>
            </a:extLst>
          </p:cNvPr>
          <p:cNvSpPr/>
          <p:nvPr/>
        </p:nvSpPr>
        <p:spPr>
          <a:xfrm>
            <a:off x="0" y="5613721"/>
            <a:ext cx="12192000" cy="1394752"/>
          </a:xfrm>
          <a:custGeom>
            <a:avLst/>
            <a:gdLst>
              <a:gd name="connsiteX0" fmla="*/ 0 w 12192000"/>
              <a:gd name="connsiteY0" fmla="*/ 0 h 751229"/>
              <a:gd name="connsiteX1" fmla="*/ 136358 w 12192000"/>
              <a:gd name="connsiteY1" fmla="*/ 21368 h 751229"/>
              <a:gd name="connsiteX2" fmla="*/ 6096000 w 12192000"/>
              <a:gd name="connsiteY2" fmla="*/ 436130 h 751229"/>
              <a:gd name="connsiteX3" fmla="*/ 12055642 w 12192000"/>
              <a:gd name="connsiteY3" fmla="*/ 21368 h 751229"/>
              <a:gd name="connsiteX4" fmla="*/ 12192000 w 12192000"/>
              <a:gd name="connsiteY4" fmla="*/ 0 h 751229"/>
              <a:gd name="connsiteX5" fmla="*/ 12192000 w 12192000"/>
              <a:gd name="connsiteY5" fmla="*/ 751229 h 751229"/>
              <a:gd name="connsiteX6" fmla="*/ 0 w 12192000"/>
              <a:gd name="connsiteY6" fmla="*/ 751229 h 75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751229">
                <a:moveTo>
                  <a:pt x="0" y="0"/>
                </a:moveTo>
                <a:lnTo>
                  <a:pt x="136358" y="21368"/>
                </a:lnTo>
                <a:cubicBezTo>
                  <a:pt x="1939240" y="287173"/>
                  <a:pt x="3960768" y="436130"/>
                  <a:pt x="6096000" y="436130"/>
                </a:cubicBezTo>
                <a:cubicBezTo>
                  <a:pt x="8231233" y="436130"/>
                  <a:pt x="10252761" y="287173"/>
                  <a:pt x="12055642" y="21368"/>
                </a:cubicBezTo>
                <a:lnTo>
                  <a:pt x="12192000" y="0"/>
                </a:lnTo>
                <a:lnTo>
                  <a:pt x="12192000" y="751229"/>
                </a:lnTo>
                <a:lnTo>
                  <a:pt x="0" y="751229"/>
                </a:lnTo>
                <a:close/>
              </a:path>
            </a:pathLst>
          </a:custGeom>
          <a:solidFill>
            <a:srgbClr val="E6E6E6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B365824B-2A8A-4F08-9E6E-F7F76EFF8091}"/>
              </a:ext>
            </a:extLst>
          </p:cNvPr>
          <p:cNvSpPr/>
          <p:nvPr/>
        </p:nvSpPr>
        <p:spPr>
          <a:xfrm>
            <a:off x="193430" y="-2543017"/>
            <a:ext cx="11805140" cy="11805138"/>
          </a:xfrm>
          <a:prstGeom prst="ellipse">
            <a:avLst/>
          </a:prstGeom>
          <a:noFill/>
          <a:ln>
            <a:gradFill>
              <a:gsLst>
                <a:gs pos="100000">
                  <a:schemeClr val="accent1">
                    <a:lumMod val="5000"/>
                    <a:lumOff val="95000"/>
                    <a:alpha val="34000"/>
                  </a:schemeClr>
                </a:gs>
                <a:gs pos="0">
                  <a:schemeClr val="bg1">
                    <a:lumMod val="65000"/>
                    <a:alpha val="56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0B4B511-4B16-47E4-BE45-0DAE54898C44}"/>
              </a:ext>
            </a:extLst>
          </p:cNvPr>
          <p:cNvSpPr/>
          <p:nvPr/>
        </p:nvSpPr>
        <p:spPr>
          <a:xfrm>
            <a:off x="0" y="5760721"/>
            <a:ext cx="12192000" cy="1097282"/>
          </a:xfrm>
          <a:custGeom>
            <a:avLst/>
            <a:gdLst>
              <a:gd name="connsiteX0" fmla="*/ 0 w 12192000"/>
              <a:gd name="connsiteY0" fmla="*/ 0 h 751229"/>
              <a:gd name="connsiteX1" fmla="*/ 136358 w 12192000"/>
              <a:gd name="connsiteY1" fmla="*/ 21368 h 751229"/>
              <a:gd name="connsiteX2" fmla="*/ 6096000 w 12192000"/>
              <a:gd name="connsiteY2" fmla="*/ 436130 h 751229"/>
              <a:gd name="connsiteX3" fmla="*/ 12055642 w 12192000"/>
              <a:gd name="connsiteY3" fmla="*/ 21368 h 751229"/>
              <a:gd name="connsiteX4" fmla="*/ 12192000 w 12192000"/>
              <a:gd name="connsiteY4" fmla="*/ 0 h 751229"/>
              <a:gd name="connsiteX5" fmla="*/ 12192000 w 12192000"/>
              <a:gd name="connsiteY5" fmla="*/ 751229 h 751229"/>
              <a:gd name="connsiteX6" fmla="*/ 0 w 12192000"/>
              <a:gd name="connsiteY6" fmla="*/ 751229 h 75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751229">
                <a:moveTo>
                  <a:pt x="0" y="0"/>
                </a:moveTo>
                <a:lnTo>
                  <a:pt x="136358" y="21368"/>
                </a:lnTo>
                <a:cubicBezTo>
                  <a:pt x="1939240" y="287173"/>
                  <a:pt x="3960768" y="436130"/>
                  <a:pt x="6096000" y="436130"/>
                </a:cubicBezTo>
                <a:cubicBezTo>
                  <a:pt x="8231233" y="436130"/>
                  <a:pt x="10252761" y="287173"/>
                  <a:pt x="12055642" y="21368"/>
                </a:cubicBezTo>
                <a:lnTo>
                  <a:pt x="12192000" y="0"/>
                </a:lnTo>
                <a:lnTo>
                  <a:pt x="12192000" y="751229"/>
                </a:lnTo>
                <a:lnTo>
                  <a:pt x="0" y="751229"/>
                </a:lnTo>
                <a:close/>
              </a:path>
            </a:pathLst>
          </a:custGeom>
          <a:solidFill>
            <a:srgbClr val="306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366F2CD9-E089-48D0-BFAB-D7E715B5BBC9}"/>
              </a:ext>
            </a:extLst>
          </p:cNvPr>
          <p:cNvGrpSpPr/>
          <p:nvPr/>
        </p:nvGrpSpPr>
        <p:grpSpPr>
          <a:xfrm flipV="1">
            <a:off x="8416167" y="814828"/>
            <a:ext cx="1974904" cy="211428"/>
            <a:chOff x="8032830" y="5254910"/>
            <a:chExt cx="2465406" cy="300938"/>
          </a:xfrm>
        </p:grpSpPr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D786C333-F858-4F9B-BE45-67BA5BA35B87}"/>
                </a:ext>
              </a:extLst>
            </p:cNvPr>
            <p:cNvSpPr/>
            <p:nvPr/>
          </p:nvSpPr>
          <p:spPr>
            <a:xfrm flipH="1">
              <a:off x="8032830" y="5370653"/>
              <a:ext cx="1967695" cy="1851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306CF6">
                    <a:alpha val="64000"/>
                  </a:srgbClr>
                </a:gs>
                <a:gs pos="79000">
                  <a:srgbClr val="00B0F0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4182DEC3-2D68-47EC-9B2F-B225DE8CAEAB}"/>
                </a:ext>
              </a:extLst>
            </p:cNvPr>
            <p:cNvSpPr/>
            <p:nvPr/>
          </p:nvSpPr>
          <p:spPr>
            <a:xfrm flipH="1">
              <a:off x="8530540" y="5254910"/>
              <a:ext cx="1967696" cy="578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306CF6">
                    <a:alpha val="64000"/>
                  </a:srgbClr>
                </a:gs>
                <a:gs pos="79000">
                  <a:srgbClr val="00B0F0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DEDC78B7-C392-43D0-B461-F008A53C2DA8}"/>
              </a:ext>
            </a:extLst>
          </p:cNvPr>
          <p:cNvGrpSpPr/>
          <p:nvPr/>
        </p:nvGrpSpPr>
        <p:grpSpPr>
          <a:xfrm flipH="1" flipV="1">
            <a:off x="2280802" y="835155"/>
            <a:ext cx="1974904" cy="211431"/>
            <a:chOff x="8032830" y="5254906"/>
            <a:chExt cx="2465406" cy="300942"/>
          </a:xfrm>
        </p:grpSpPr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923C2B67-8AF2-411E-AA3F-482990377FD7}"/>
                </a:ext>
              </a:extLst>
            </p:cNvPr>
            <p:cNvSpPr/>
            <p:nvPr/>
          </p:nvSpPr>
          <p:spPr>
            <a:xfrm flipH="1">
              <a:off x="8032830" y="5370653"/>
              <a:ext cx="1967695" cy="18519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306CF6">
                    <a:alpha val="64000"/>
                  </a:srgbClr>
                </a:gs>
                <a:gs pos="79000">
                  <a:srgbClr val="00B0F0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BC2F2B5B-CBE8-4A14-8398-F7DDA542E594}"/>
                </a:ext>
              </a:extLst>
            </p:cNvPr>
            <p:cNvSpPr/>
            <p:nvPr/>
          </p:nvSpPr>
          <p:spPr>
            <a:xfrm flipH="1">
              <a:off x="8530541" y="5254906"/>
              <a:ext cx="1967695" cy="5787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306CF6">
                    <a:alpha val="64000"/>
                  </a:srgbClr>
                </a:gs>
                <a:gs pos="79000">
                  <a:srgbClr val="00B0F0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991BDDC6-A37B-4D6F-BE8F-8B0072E6BF42}"/>
              </a:ext>
            </a:extLst>
          </p:cNvPr>
          <p:cNvSpPr txBox="1"/>
          <p:nvPr/>
        </p:nvSpPr>
        <p:spPr>
          <a:xfrm>
            <a:off x="4275541" y="633950"/>
            <a:ext cx="4216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一、申报流程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54D4664-A1E7-4E90-A386-BDF44555EF63}"/>
              </a:ext>
            </a:extLst>
          </p:cNvPr>
          <p:cNvSpPr txBox="1"/>
          <p:nvPr/>
        </p:nvSpPr>
        <p:spPr>
          <a:xfrm>
            <a:off x="2735194" y="6492351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EAD1B3E-EAA6-4881-9289-5B5F55C5A946}"/>
              </a:ext>
            </a:extLst>
          </p:cNvPr>
          <p:cNvSpPr txBox="1"/>
          <p:nvPr/>
        </p:nvSpPr>
        <p:spPr>
          <a:xfrm>
            <a:off x="1437787" y="1778216"/>
            <a:ext cx="5675507" cy="401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A</a:t>
            </a:r>
            <a:r>
              <a:rPr lang="zh-CN" altLang="en-US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．申请人：</a:t>
            </a:r>
          </a:p>
          <a:p>
            <a:pPr>
              <a:lnSpc>
                <a:spcPts val="2200"/>
              </a:lnSpc>
            </a:pPr>
            <a:r>
              <a:rPr lang="zh-CN" altLang="en-US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	先注册</a:t>
            </a:r>
            <a:endParaRPr lang="en-US" altLang="zh-CN" sz="1400" dirty="0"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	提交给科研管理单位</a:t>
            </a:r>
          </a:p>
          <a:p>
            <a:pPr>
              <a:lnSpc>
                <a:spcPts val="2200"/>
              </a:lnSpc>
            </a:pPr>
            <a:r>
              <a:rPr lang="en-US" altLang="zh-CN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B</a:t>
            </a:r>
            <a:r>
              <a:rPr lang="zh-CN" altLang="en-US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．科研管理单位：</a:t>
            </a:r>
          </a:p>
          <a:p>
            <a:pPr>
              <a:lnSpc>
                <a:spcPts val="2200"/>
              </a:lnSpc>
            </a:pPr>
            <a:r>
              <a:rPr lang="zh-CN" altLang="en-US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	同意申报</a:t>
            </a:r>
          </a:p>
          <a:p>
            <a:pPr>
              <a:lnSpc>
                <a:spcPts val="2200"/>
              </a:lnSpc>
            </a:pPr>
            <a:r>
              <a:rPr lang="zh-CN" altLang="en-US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	退回修改</a:t>
            </a:r>
            <a:endParaRPr lang="en-US" altLang="zh-CN" sz="1400" dirty="0"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  <a:p>
            <a:pPr>
              <a:lnSpc>
                <a:spcPts val="2200"/>
              </a:lnSpc>
            </a:pPr>
            <a:r>
              <a:rPr lang="en-US" altLang="zh-CN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                  </a:t>
            </a:r>
            <a:r>
              <a:rPr lang="zh-CN" altLang="en-US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申请人重新修改后提交</a:t>
            </a:r>
          </a:p>
          <a:p>
            <a:pPr>
              <a:lnSpc>
                <a:spcPts val="2200"/>
              </a:lnSpc>
            </a:pPr>
            <a:r>
              <a:rPr lang="en-US" altLang="zh-CN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C</a:t>
            </a:r>
            <a:r>
              <a:rPr lang="zh-CN" altLang="en-US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．申请人：</a:t>
            </a:r>
          </a:p>
          <a:p>
            <a:pPr>
              <a:lnSpc>
                <a:spcPts val="2200"/>
              </a:lnSpc>
            </a:pPr>
            <a:r>
              <a:rPr lang="zh-CN" altLang="en-US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	下载</a:t>
            </a:r>
            <a:r>
              <a:rPr lang="en-US" altLang="zh-CN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PDF</a:t>
            </a:r>
            <a:r>
              <a:rPr lang="zh-CN" altLang="en-US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（之前填写的表单），线下找单位盖章，</a:t>
            </a:r>
          </a:p>
          <a:p>
            <a:pPr>
              <a:lnSpc>
                <a:spcPts val="2200"/>
              </a:lnSpc>
            </a:pPr>
            <a:r>
              <a:rPr lang="zh-CN" altLang="en-US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                   将盖章的文件扫描 转成</a:t>
            </a:r>
            <a:r>
              <a:rPr lang="en-US" altLang="zh-CN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PDF</a:t>
            </a:r>
            <a:r>
              <a:rPr lang="zh-CN" altLang="en-US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文件上传。</a:t>
            </a:r>
          </a:p>
          <a:p>
            <a:pPr>
              <a:lnSpc>
                <a:spcPts val="2200"/>
              </a:lnSpc>
            </a:pPr>
            <a:r>
              <a:rPr lang="zh-CN" altLang="en-US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	 提交到科研管理部门</a:t>
            </a:r>
          </a:p>
          <a:p>
            <a:pPr>
              <a:lnSpc>
                <a:spcPts val="2200"/>
              </a:lnSpc>
            </a:pPr>
            <a:r>
              <a:rPr lang="en-US" altLang="zh-CN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D</a:t>
            </a:r>
            <a:r>
              <a:rPr lang="zh-CN" altLang="en-US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．科研管理部门：</a:t>
            </a:r>
          </a:p>
          <a:p>
            <a:pPr>
              <a:lnSpc>
                <a:spcPts val="2200"/>
              </a:lnSpc>
            </a:pPr>
            <a:r>
              <a:rPr lang="zh-CN" altLang="en-US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	同意申报</a:t>
            </a:r>
          </a:p>
          <a:p>
            <a:pPr>
              <a:lnSpc>
                <a:spcPts val="2200"/>
              </a:lnSpc>
            </a:pPr>
            <a:r>
              <a:rPr lang="zh-CN" altLang="en-US" sz="14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	不同意申报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5976B6C-B585-4B10-8CD8-8693189586F7}"/>
              </a:ext>
            </a:extLst>
          </p:cNvPr>
          <p:cNvGrpSpPr/>
          <p:nvPr/>
        </p:nvGrpSpPr>
        <p:grpSpPr>
          <a:xfrm>
            <a:off x="6819822" y="2235191"/>
            <a:ext cx="4814870" cy="3652316"/>
            <a:chOff x="6819822" y="2235191"/>
            <a:chExt cx="4814870" cy="365231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9CDB12F-CB45-49D3-9199-25335DC46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19822" y="2235191"/>
              <a:ext cx="4814870" cy="3652316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1292C5B3-1A1B-4795-B5E4-A7CBC4C61AD3}"/>
                </a:ext>
              </a:extLst>
            </p:cNvPr>
            <p:cNvSpPr/>
            <p:nvPr/>
          </p:nvSpPr>
          <p:spPr>
            <a:xfrm>
              <a:off x="8154740" y="4839304"/>
              <a:ext cx="674703" cy="34180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5D81F16A-4F34-49BD-91C4-9FC3728925F4}"/>
                </a:ext>
              </a:extLst>
            </p:cNvPr>
            <p:cNvSpPr/>
            <p:nvPr/>
          </p:nvSpPr>
          <p:spPr>
            <a:xfrm>
              <a:off x="7306724" y="3258096"/>
              <a:ext cx="674703" cy="34180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6794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FDEF9D9-2EAF-494C-A8B3-56802050F2F0}"/>
              </a:ext>
            </a:extLst>
          </p:cNvPr>
          <p:cNvGrpSpPr/>
          <p:nvPr/>
        </p:nvGrpSpPr>
        <p:grpSpPr>
          <a:xfrm>
            <a:off x="4168508" y="661929"/>
            <a:ext cx="3854985" cy="315231"/>
            <a:chOff x="4336755" y="812400"/>
            <a:chExt cx="3854985" cy="31523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93641E7-4F7D-479C-AD5C-BF66F384459D}"/>
                </a:ext>
              </a:extLst>
            </p:cNvPr>
            <p:cNvGrpSpPr/>
            <p:nvPr/>
          </p:nvGrpSpPr>
          <p:grpSpPr>
            <a:xfrm>
              <a:off x="4336755" y="812400"/>
              <a:ext cx="425503" cy="315231"/>
              <a:chOff x="4679897" y="637140"/>
              <a:chExt cx="425503" cy="315231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0CDFF623-DDCB-4A48-A121-88CA1D6FA613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3BD5B30D-26C7-413F-A40C-DC2A4E80F34B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DF232902-9FD2-43C3-AEB9-45EE9F4DF67F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81D6C33E-9B98-4B59-8484-F8D261F2F71D}"/>
                </a:ext>
              </a:extLst>
            </p:cNvPr>
            <p:cNvGrpSpPr/>
            <p:nvPr/>
          </p:nvGrpSpPr>
          <p:grpSpPr>
            <a:xfrm flipH="1">
              <a:off x="7766237" y="812400"/>
              <a:ext cx="425503" cy="315231"/>
              <a:chOff x="4679897" y="637140"/>
              <a:chExt cx="425503" cy="315231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A96CAD74-3C08-4D9B-93ED-EF79DBF0ABEA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A6894628-05B4-494D-8B90-9C2E541294F6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2D1B1D70-3DA7-40E5-9890-9EBF8EBC6B4E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EFE0A759-2BDC-4301-A5AD-C0E02E705544}"/>
              </a:ext>
            </a:extLst>
          </p:cNvPr>
          <p:cNvSpPr txBox="1"/>
          <p:nvPr/>
        </p:nvSpPr>
        <p:spPr>
          <a:xfrm>
            <a:off x="3237383" y="1469594"/>
            <a:ext cx="6181426" cy="6882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dirty="0">
                <a:latin typeface="思源宋体 SemiBold" panose="02020600000000000000" pitchFamily="18" charset="-122"/>
                <a:ea typeface="思源宋体 SemiBold" panose="02020600000000000000" pitchFamily="18" charset="-122"/>
                <a:cs typeface="+mn-ea"/>
                <a:sym typeface="+mn-lt"/>
              </a:rPr>
              <a:t>     </a:t>
            </a:r>
            <a:r>
              <a:rPr lang="en-US" altLang="zh-CN" sz="1400" dirty="0">
                <a:latin typeface="思源宋体 SemiBold" panose="02020600000000000000" pitchFamily="18" charset="-122"/>
                <a:ea typeface="思源宋体 SemiBold" panose="02020600000000000000" pitchFamily="18" charset="-122"/>
                <a:cs typeface="+mn-ea"/>
                <a:sym typeface="+mn-lt"/>
              </a:rPr>
              <a:t>1</a:t>
            </a:r>
            <a:r>
              <a:rPr lang="zh-CN" altLang="en-US" sz="1400" dirty="0">
                <a:latin typeface="思源宋体 SemiBold" panose="02020600000000000000" pitchFamily="18" charset="-122"/>
                <a:ea typeface="思源宋体 SemiBold" panose="02020600000000000000" pitchFamily="18" charset="-122"/>
                <a:cs typeface="+mn-ea"/>
                <a:sym typeface="+mn-lt"/>
              </a:rPr>
              <a:t>、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填写对应信息，先填写验证码 再点击 获取手机验证码，点击提交。</a:t>
            </a:r>
          </a:p>
          <a:p>
            <a:pPr algn="just" hangingPunct="0">
              <a:lnSpc>
                <a:spcPct val="150000"/>
              </a:lnSpc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   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2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、提交成功后， 等待科研单位审核通过之后方可登录。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8D9DCE4-CE39-4E8C-BDD2-AE3F624E5E31}"/>
              </a:ext>
            </a:extLst>
          </p:cNvPr>
          <p:cNvSpPr txBox="1"/>
          <p:nvPr/>
        </p:nvSpPr>
        <p:spPr>
          <a:xfrm>
            <a:off x="4746402" y="544766"/>
            <a:ext cx="2699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、申报人注册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2E38016-5790-4055-BB41-FF9E62044A75}"/>
              </a:ext>
            </a:extLst>
          </p:cNvPr>
          <p:cNvGrpSpPr/>
          <p:nvPr/>
        </p:nvGrpSpPr>
        <p:grpSpPr>
          <a:xfrm>
            <a:off x="985559" y="2537091"/>
            <a:ext cx="10220881" cy="3881457"/>
            <a:chOff x="985559" y="2537091"/>
            <a:chExt cx="10220881" cy="3881457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6E37986-E48B-4951-AA1A-64CF0CE64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9723" y="2537091"/>
              <a:ext cx="3936717" cy="3876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箭头: 右 17">
              <a:extLst>
                <a:ext uri="{FF2B5EF4-FFF2-40B4-BE49-F238E27FC236}">
                  <a16:creationId xmlns:a16="http://schemas.microsoft.com/office/drawing/2014/main" id="{9C752CB0-F24A-4D4D-8CA0-C69F41BBC287}"/>
                </a:ext>
              </a:extLst>
            </p:cNvPr>
            <p:cNvSpPr/>
            <p:nvPr/>
          </p:nvSpPr>
          <p:spPr>
            <a:xfrm>
              <a:off x="5627859" y="3972497"/>
              <a:ext cx="1464817" cy="10347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27E5FEFF-3741-442D-BFCC-18C4EB0C0267}"/>
                </a:ext>
              </a:extLst>
            </p:cNvPr>
            <p:cNvGrpSpPr/>
            <p:nvPr/>
          </p:nvGrpSpPr>
          <p:grpSpPr>
            <a:xfrm>
              <a:off x="985559" y="2561209"/>
              <a:ext cx="4503649" cy="3857339"/>
              <a:chOff x="985559" y="2561209"/>
              <a:chExt cx="4503649" cy="3857339"/>
            </a:xfrm>
          </p:grpSpPr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AB6FAFB6-B309-4376-BDB4-AF72C1676D15}"/>
                  </a:ext>
                </a:extLst>
              </p:cNvPr>
              <p:cNvSpPr txBox="1"/>
              <p:nvPr/>
            </p:nvSpPr>
            <p:spPr>
              <a:xfrm>
                <a:off x="1695435" y="4299555"/>
                <a:ext cx="1541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2000" dirty="0">
                    <a:solidFill>
                      <a:schemeClr val="bg1"/>
                    </a:solidFill>
                    <a:latin typeface="思源宋体 Heavy" panose="02020900000000000000" pitchFamily="18" charset="-122"/>
                    <a:ea typeface="思源宋体 Heavy" panose="02020900000000000000" pitchFamily="18" charset="-122"/>
                  </a:rPr>
                  <a:t>智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宋体 Heavy" panose="02020900000000000000" pitchFamily="18" charset="-122"/>
                    <a:ea typeface="思源宋体 Heavy" panose="02020900000000000000" pitchFamily="18" charset="-122"/>
                  </a:rPr>
                  <a:t>-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宋体 Heavy" panose="02020900000000000000" pitchFamily="18" charset="-122"/>
                    <a:ea typeface="思源宋体 Heavy" panose="02020900000000000000" pitchFamily="18" charset="-122"/>
                  </a:rPr>
                  <a:t>能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宋体 Heavy" panose="02020900000000000000" pitchFamily="18" charset="-122"/>
                    <a:ea typeface="思源宋体 Heavy" panose="02020900000000000000" pitchFamily="18" charset="-122"/>
                  </a:rPr>
                  <a:t>-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宋体 Heavy" panose="02020900000000000000" pitchFamily="18" charset="-122"/>
                    <a:ea typeface="思源宋体 Heavy" panose="02020900000000000000" pitchFamily="18" charset="-122"/>
                  </a:rPr>
                  <a:t>应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宋体 Heavy" panose="02020900000000000000" pitchFamily="18" charset="-122"/>
                    <a:ea typeface="思源宋体 Heavy" panose="02020900000000000000" pitchFamily="18" charset="-122"/>
                  </a:rPr>
                  <a:t>-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宋体 Heavy" panose="02020900000000000000" pitchFamily="18" charset="-122"/>
                    <a:ea typeface="思源宋体 Heavy" panose="02020900000000000000" pitchFamily="18" charset="-122"/>
                  </a:rPr>
                  <a:t>用</a:t>
                </a:r>
              </a:p>
            </p:txBody>
          </p: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1DF395D0-1448-4EC1-BF1E-5D83D297F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559" y="2561209"/>
                <a:ext cx="4503649" cy="38573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996C9E14-DF66-4E35-A792-A9C26524BF8B}"/>
                  </a:ext>
                </a:extLst>
              </p:cNvPr>
              <p:cNvSpPr/>
              <p:nvPr/>
            </p:nvSpPr>
            <p:spPr>
              <a:xfrm>
                <a:off x="1828801" y="3429000"/>
                <a:ext cx="1065320" cy="699117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noFill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F73605AC-B3E0-42B0-AB76-272EBCC6FCFF}"/>
                  </a:ext>
                </a:extLst>
              </p:cNvPr>
              <p:cNvSpPr/>
              <p:nvPr/>
            </p:nvSpPr>
            <p:spPr>
              <a:xfrm>
                <a:off x="3528691" y="5260472"/>
                <a:ext cx="1065320" cy="699117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noFill/>
                </a:endParaRPr>
              </a:p>
            </p:txBody>
          </p:sp>
        </p:grp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636D5894-BEBE-470B-B6B2-948C49173062}"/>
              </a:ext>
            </a:extLst>
          </p:cNvPr>
          <p:cNvSpPr txBox="1"/>
          <p:nvPr/>
        </p:nvSpPr>
        <p:spPr>
          <a:xfrm>
            <a:off x="2711643" y="6517326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gradFill>
                  <a:gsLst>
                    <a:gs pos="75000">
                      <a:srgbClr val="306CF6">
                        <a:alpha val="28000"/>
                      </a:srgbClr>
                    </a:gs>
                    <a:gs pos="100000">
                      <a:srgbClr val="00B0F0">
                        <a:alpha val="0"/>
                      </a:srgbClr>
                    </a:gs>
                  </a:gsLst>
                  <a:lin ang="5400000" scaled="1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4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FDEF9D9-2EAF-494C-A8B3-56802050F2F0}"/>
              </a:ext>
            </a:extLst>
          </p:cNvPr>
          <p:cNvGrpSpPr/>
          <p:nvPr/>
        </p:nvGrpSpPr>
        <p:grpSpPr>
          <a:xfrm>
            <a:off x="4168508" y="661929"/>
            <a:ext cx="3854985" cy="315231"/>
            <a:chOff x="4336755" y="812400"/>
            <a:chExt cx="3854985" cy="31523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93641E7-4F7D-479C-AD5C-BF66F384459D}"/>
                </a:ext>
              </a:extLst>
            </p:cNvPr>
            <p:cNvGrpSpPr/>
            <p:nvPr/>
          </p:nvGrpSpPr>
          <p:grpSpPr>
            <a:xfrm>
              <a:off x="4336755" y="812400"/>
              <a:ext cx="425503" cy="315231"/>
              <a:chOff x="4679897" y="637140"/>
              <a:chExt cx="425503" cy="315231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0CDFF623-DDCB-4A48-A121-88CA1D6FA613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3BD5B30D-26C7-413F-A40C-DC2A4E80F34B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DF232902-9FD2-43C3-AEB9-45EE9F4DF67F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81D6C33E-9B98-4B59-8484-F8D261F2F71D}"/>
                </a:ext>
              </a:extLst>
            </p:cNvPr>
            <p:cNvGrpSpPr/>
            <p:nvPr/>
          </p:nvGrpSpPr>
          <p:grpSpPr>
            <a:xfrm flipH="1">
              <a:off x="7766237" y="812400"/>
              <a:ext cx="425503" cy="315231"/>
              <a:chOff x="4679897" y="637140"/>
              <a:chExt cx="425503" cy="315231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A96CAD74-3C08-4D9B-93ED-EF79DBF0ABEA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A6894628-05B4-494D-8B90-9C2E541294F6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2D1B1D70-3DA7-40E5-9890-9EBF8EBC6B4E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EFE0A759-2BDC-4301-A5AD-C0E02E705544}"/>
              </a:ext>
            </a:extLst>
          </p:cNvPr>
          <p:cNvSpPr txBox="1"/>
          <p:nvPr/>
        </p:nvSpPr>
        <p:spPr>
          <a:xfrm>
            <a:off x="2423421" y="1761081"/>
            <a:ext cx="7250485" cy="6882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dirty="0">
                <a:latin typeface="思源宋体 SemiBold" panose="02020600000000000000" pitchFamily="18" charset="-122"/>
                <a:ea typeface="思源宋体 SemiBold" panose="02020600000000000000" pitchFamily="18" charset="-122"/>
                <a:cs typeface="+mn-ea"/>
                <a:sym typeface="+mn-lt"/>
              </a:rPr>
              <a:t>     </a:t>
            </a:r>
            <a:r>
              <a:rPr lang="en-US" altLang="zh-CN" sz="1400" dirty="0">
                <a:latin typeface="思源宋体 SemiBold" panose="02020600000000000000" pitchFamily="18" charset="-122"/>
                <a:ea typeface="思源宋体 SemiBold" panose="02020600000000000000" pitchFamily="18" charset="-122"/>
                <a:cs typeface="+mn-ea"/>
                <a:sym typeface="+mn-lt"/>
              </a:rPr>
              <a:t>1</a:t>
            </a:r>
            <a:r>
              <a:rPr lang="zh-CN" altLang="en-US" sz="1400" dirty="0">
                <a:latin typeface="思源宋体 SemiBold" panose="02020600000000000000" pitchFamily="18" charset="-122"/>
                <a:ea typeface="思源宋体 SemiBold" panose="02020600000000000000" pitchFamily="18" charset="-122"/>
                <a:cs typeface="+mn-ea"/>
                <a:sym typeface="+mn-lt"/>
              </a:rPr>
              <a:t>、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科研单位审核通过后 在下方框里 输入自己的手机号 密码 验证码 登录申报系统。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 algn="just" hangingPunct="0">
              <a:lnSpc>
                <a:spcPct val="150000"/>
              </a:lnSpc>
            </a:pP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   2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、登录后首先要完善自己的信息。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8D9DCE4-CE39-4E8C-BDD2-AE3F624E5E31}"/>
              </a:ext>
            </a:extLst>
          </p:cNvPr>
          <p:cNvSpPr txBox="1"/>
          <p:nvPr/>
        </p:nvSpPr>
        <p:spPr>
          <a:xfrm>
            <a:off x="4746402" y="567317"/>
            <a:ext cx="2699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、申报人登录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613DB58-3A57-4D48-9E63-4F00D65FA7E2}"/>
              </a:ext>
            </a:extLst>
          </p:cNvPr>
          <p:cNvGrpSpPr/>
          <p:nvPr/>
        </p:nvGrpSpPr>
        <p:grpSpPr>
          <a:xfrm>
            <a:off x="364124" y="2942031"/>
            <a:ext cx="11343613" cy="3402693"/>
            <a:chOff x="364124" y="2942031"/>
            <a:chExt cx="11343613" cy="3402693"/>
          </a:xfrm>
        </p:grpSpPr>
        <p:sp>
          <p:nvSpPr>
            <p:cNvPr id="18" name="箭头: 右 17">
              <a:extLst>
                <a:ext uri="{FF2B5EF4-FFF2-40B4-BE49-F238E27FC236}">
                  <a16:creationId xmlns:a16="http://schemas.microsoft.com/office/drawing/2014/main" id="{9C752CB0-F24A-4D4D-8CA0-C69F41BBC287}"/>
                </a:ext>
              </a:extLst>
            </p:cNvPr>
            <p:cNvSpPr/>
            <p:nvPr/>
          </p:nvSpPr>
          <p:spPr>
            <a:xfrm>
              <a:off x="3613485" y="4167108"/>
              <a:ext cx="748202" cy="6882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EC6D419-9D31-439B-9AB2-11F24A0F136A}"/>
                </a:ext>
              </a:extLst>
            </p:cNvPr>
            <p:cNvGrpSpPr/>
            <p:nvPr/>
          </p:nvGrpSpPr>
          <p:grpSpPr>
            <a:xfrm>
              <a:off x="364124" y="3054633"/>
              <a:ext cx="3124800" cy="3177491"/>
              <a:chOff x="985560" y="2570940"/>
              <a:chExt cx="4503649" cy="3857339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1DF395D0-1448-4EC1-BF1E-5D83D297F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560" y="2570940"/>
                <a:ext cx="4503649" cy="38573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00A67CD3-5608-4199-98CA-20C68D29ECF6}"/>
                  </a:ext>
                </a:extLst>
              </p:cNvPr>
              <p:cNvSpPr/>
              <p:nvPr/>
            </p:nvSpPr>
            <p:spPr>
              <a:xfrm>
                <a:off x="1828801" y="3429000"/>
                <a:ext cx="1065320" cy="699117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noFill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E9DEDC26-A8EB-4B42-8FB5-44EE12872BA3}"/>
                  </a:ext>
                </a:extLst>
              </p:cNvPr>
              <p:cNvSpPr/>
              <p:nvPr/>
            </p:nvSpPr>
            <p:spPr>
              <a:xfrm>
                <a:off x="1883543" y="5312544"/>
                <a:ext cx="1065320" cy="699117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noFill/>
                </a:endParaRPr>
              </a:p>
            </p:txBody>
          </p:sp>
        </p:grp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97E32BF-328D-4D22-B292-2169A703A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752" y="3014983"/>
              <a:ext cx="3313824" cy="3275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DFED1CA9-2485-416F-875F-2B6FB10DE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937" y="2942031"/>
              <a:ext cx="3124800" cy="34026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箭头: 右 34">
              <a:extLst>
                <a:ext uri="{FF2B5EF4-FFF2-40B4-BE49-F238E27FC236}">
                  <a16:creationId xmlns:a16="http://schemas.microsoft.com/office/drawing/2014/main" id="{8AA463A7-CE82-4FDA-9893-1D222699562D}"/>
                </a:ext>
              </a:extLst>
            </p:cNvPr>
            <p:cNvSpPr/>
            <p:nvPr/>
          </p:nvSpPr>
          <p:spPr>
            <a:xfrm>
              <a:off x="7770155" y="4290758"/>
              <a:ext cx="748202" cy="6882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A9481731-6EBA-4B41-AEDA-15C35C64135D}"/>
              </a:ext>
            </a:extLst>
          </p:cNvPr>
          <p:cNvSpPr txBox="1"/>
          <p:nvPr/>
        </p:nvSpPr>
        <p:spPr>
          <a:xfrm>
            <a:off x="2974216" y="6500195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gradFill>
                  <a:gsLst>
                    <a:gs pos="75000">
                      <a:srgbClr val="306CF6">
                        <a:alpha val="28000"/>
                      </a:srgbClr>
                    </a:gs>
                    <a:gs pos="100000">
                      <a:srgbClr val="00B0F0">
                        <a:alpha val="0"/>
                      </a:srgbClr>
                    </a:gs>
                  </a:gsLst>
                  <a:lin ang="5400000" scaled="1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08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FDEF9D9-2EAF-494C-A8B3-56802050F2F0}"/>
              </a:ext>
            </a:extLst>
          </p:cNvPr>
          <p:cNvGrpSpPr/>
          <p:nvPr/>
        </p:nvGrpSpPr>
        <p:grpSpPr>
          <a:xfrm>
            <a:off x="4168508" y="661929"/>
            <a:ext cx="3854985" cy="315231"/>
            <a:chOff x="4336755" y="812400"/>
            <a:chExt cx="3854985" cy="31523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93641E7-4F7D-479C-AD5C-BF66F384459D}"/>
                </a:ext>
              </a:extLst>
            </p:cNvPr>
            <p:cNvGrpSpPr/>
            <p:nvPr/>
          </p:nvGrpSpPr>
          <p:grpSpPr>
            <a:xfrm>
              <a:off x="4336755" y="812400"/>
              <a:ext cx="425503" cy="315231"/>
              <a:chOff x="4679897" y="637140"/>
              <a:chExt cx="425503" cy="315231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0CDFF623-DDCB-4A48-A121-88CA1D6FA613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3BD5B30D-26C7-413F-A40C-DC2A4E80F34B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DF232902-9FD2-43C3-AEB9-45EE9F4DF67F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81D6C33E-9B98-4B59-8484-F8D261F2F71D}"/>
                </a:ext>
              </a:extLst>
            </p:cNvPr>
            <p:cNvGrpSpPr/>
            <p:nvPr/>
          </p:nvGrpSpPr>
          <p:grpSpPr>
            <a:xfrm flipH="1">
              <a:off x="7766237" y="812400"/>
              <a:ext cx="425503" cy="315231"/>
              <a:chOff x="4679897" y="637140"/>
              <a:chExt cx="425503" cy="315231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A96CAD74-3C08-4D9B-93ED-EF79DBF0ABEA}"/>
                  </a:ext>
                </a:extLst>
              </p:cNvPr>
              <p:cNvSpPr/>
              <p:nvPr/>
            </p:nvSpPr>
            <p:spPr>
              <a:xfrm>
                <a:off x="4679897" y="637140"/>
                <a:ext cx="193178" cy="193178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A6894628-05B4-494D-8B90-9C2E541294F6}"/>
                  </a:ext>
                </a:extLst>
              </p:cNvPr>
              <p:cNvSpPr/>
              <p:nvPr/>
            </p:nvSpPr>
            <p:spPr>
              <a:xfrm>
                <a:off x="5026651" y="84314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2D1B1D70-3DA7-40E5-9890-9EBF8EBC6B4E}"/>
                  </a:ext>
                </a:extLst>
              </p:cNvPr>
              <p:cNvSpPr/>
              <p:nvPr/>
            </p:nvSpPr>
            <p:spPr>
              <a:xfrm>
                <a:off x="4795511" y="873622"/>
                <a:ext cx="78749" cy="78749"/>
              </a:xfrm>
              <a:prstGeom prst="ellipse">
                <a:avLst/>
              </a:prstGeom>
              <a:gradFill flip="none" rotWithShape="1">
                <a:gsLst>
                  <a:gs pos="0">
                    <a:srgbClr val="306CF6">
                      <a:alpha val="64000"/>
                    </a:srgbClr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EFE0A759-2BDC-4301-A5AD-C0E02E705544}"/>
              </a:ext>
            </a:extLst>
          </p:cNvPr>
          <p:cNvSpPr txBox="1"/>
          <p:nvPr/>
        </p:nvSpPr>
        <p:spPr>
          <a:xfrm>
            <a:off x="2428316" y="1623039"/>
            <a:ext cx="7250485" cy="6882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    点击项目管理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-&gt;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申报审核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-&gt;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申报项目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-&gt;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按照 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1234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步骤进行填写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-&gt;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最后点击下一步提交项目进入审核流程，等待科研部门审核。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8D9DCE4-CE39-4E8C-BDD2-AE3F624E5E31}"/>
              </a:ext>
            </a:extLst>
          </p:cNvPr>
          <p:cNvSpPr txBox="1"/>
          <p:nvPr/>
        </p:nvSpPr>
        <p:spPr>
          <a:xfrm>
            <a:off x="5019885" y="559029"/>
            <a:ext cx="273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、项目申报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3C7AEE2-F58F-44EA-A5EA-16F336F4FB34}"/>
              </a:ext>
            </a:extLst>
          </p:cNvPr>
          <p:cNvGrpSpPr/>
          <p:nvPr/>
        </p:nvGrpSpPr>
        <p:grpSpPr>
          <a:xfrm>
            <a:off x="262621" y="2577346"/>
            <a:ext cx="11745507" cy="3502207"/>
            <a:chOff x="262621" y="2577346"/>
            <a:chExt cx="11745507" cy="350220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DC9905A-E4CA-4147-96AB-811BC6D04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21" y="3126110"/>
              <a:ext cx="4331390" cy="21890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079EE100-F151-41F3-B8CA-B8DB66F8CE00}"/>
                </a:ext>
              </a:extLst>
            </p:cNvPr>
            <p:cNvGrpSpPr/>
            <p:nvPr/>
          </p:nvGrpSpPr>
          <p:grpSpPr>
            <a:xfrm>
              <a:off x="4754010" y="2577346"/>
              <a:ext cx="3114494" cy="3502207"/>
              <a:chOff x="5283782" y="2515202"/>
              <a:chExt cx="3114494" cy="35022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FC64B5EC-4587-425D-B4C1-4C1D1D78A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3782" y="2515202"/>
                <a:ext cx="3114494" cy="3502207"/>
              </a:xfrm>
              <a:prstGeom prst="rect">
                <a:avLst/>
              </a:prstGeom>
            </p:spPr>
          </p:pic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BDE65BEF-E7FC-4B56-AEE7-E8AB629EE561}"/>
                  </a:ext>
                </a:extLst>
              </p:cNvPr>
              <p:cNvSpPr/>
              <p:nvPr/>
            </p:nvSpPr>
            <p:spPr>
              <a:xfrm>
                <a:off x="5283782" y="2583402"/>
                <a:ext cx="318028" cy="19813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F4A857DD-3E74-4AF0-98D1-396D800B1FF9}"/>
                  </a:ext>
                </a:extLst>
              </p:cNvPr>
              <p:cNvSpPr/>
              <p:nvPr/>
            </p:nvSpPr>
            <p:spPr>
              <a:xfrm>
                <a:off x="5604864" y="2593758"/>
                <a:ext cx="318028" cy="19813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75E99C19-454A-4868-9407-B13EB1CBF6B3}"/>
                  </a:ext>
                </a:extLst>
              </p:cNvPr>
              <p:cNvSpPr/>
              <p:nvPr/>
            </p:nvSpPr>
            <p:spPr>
              <a:xfrm>
                <a:off x="5924453" y="2593760"/>
                <a:ext cx="318028" cy="19813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1636E41C-8321-4000-B450-87073068EA47}"/>
                  </a:ext>
                </a:extLst>
              </p:cNvPr>
              <p:cNvSpPr/>
              <p:nvPr/>
            </p:nvSpPr>
            <p:spPr>
              <a:xfrm>
                <a:off x="6235179" y="2602639"/>
                <a:ext cx="318028" cy="19813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8C6CFDD6-8C54-49E7-BC8A-B971CE110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493" y="3429000"/>
              <a:ext cx="3984635" cy="2072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箭头: 右 25">
              <a:extLst>
                <a:ext uri="{FF2B5EF4-FFF2-40B4-BE49-F238E27FC236}">
                  <a16:creationId xmlns:a16="http://schemas.microsoft.com/office/drawing/2014/main" id="{90C37E09-A969-4B81-9167-52F8D934C985}"/>
                </a:ext>
              </a:extLst>
            </p:cNvPr>
            <p:cNvSpPr/>
            <p:nvPr/>
          </p:nvSpPr>
          <p:spPr>
            <a:xfrm>
              <a:off x="4515262" y="4220635"/>
              <a:ext cx="318028" cy="30697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箭头: 右 39">
              <a:extLst>
                <a:ext uri="{FF2B5EF4-FFF2-40B4-BE49-F238E27FC236}">
                  <a16:creationId xmlns:a16="http://schemas.microsoft.com/office/drawing/2014/main" id="{5AB7FCD8-30BF-43F4-8A0D-433E229617FF}"/>
                </a:ext>
              </a:extLst>
            </p:cNvPr>
            <p:cNvSpPr/>
            <p:nvPr/>
          </p:nvSpPr>
          <p:spPr>
            <a:xfrm>
              <a:off x="7767890" y="4220635"/>
              <a:ext cx="318028" cy="30697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88397B26-455D-4B61-B7C6-8494BFE6DDFB}"/>
              </a:ext>
            </a:extLst>
          </p:cNvPr>
          <p:cNvSpPr txBox="1"/>
          <p:nvPr/>
        </p:nvSpPr>
        <p:spPr>
          <a:xfrm>
            <a:off x="2885439" y="6320237"/>
            <a:ext cx="729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2500" dirty="0">
                <a:gradFill>
                  <a:gsLst>
                    <a:gs pos="75000">
                      <a:srgbClr val="306CF6">
                        <a:alpha val="28000"/>
                      </a:srgbClr>
                    </a:gs>
                    <a:gs pos="100000">
                      <a:srgbClr val="00B0F0">
                        <a:alpha val="0"/>
                      </a:srgbClr>
                    </a:gs>
                  </a:gsLst>
                  <a:lin ang="5400000" scaled="1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申报管理系统操作说明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67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527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</TotalTime>
  <Words>1136</Words>
  <Application>Microsoft Office PowerPoint</Application>
  <PresentationFormat>宽屏</PresentationFormat>
  <Paragraphs>145</Paragraphs>
  <Slides>25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等线 Light</vt:lpstr>
      <vt:lpstr>方正黑体简体</vt:lpstr>
      <vt:lpstr>仿宋</vt:lpstr>
      <vt:lpstr>黑体</vt:lpstr>
      <vt:lpstr>思源宋体 Heavy</vt:lpstr>
      <vt:lpstr>思源宋体 SemiBold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s745</dc:title>
  <dc:creator>Bing-</dc:creator>
  <cp:lastModifiedBy>yishukexuexiehui@outlook.com</cp:lastModifiedBy>
  <cp:revision>134</cp:revision>
  <dcterms:created xsi:type="dcterms:W3CDTF">2020-03-02T02:09:22Z</dcterms:created>
  <dcterms:modified xsi:type="dcterms:W3CDTF">2021-04-21T08:52:01Z</dcterms:modified>
</cp:coreProperties>
</file>